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84" r:id="rId2"/>
    <p:sldId id="257" r:id="rId3"/>
    <p:sldId id="258" r:id="rId4"/>
    <p:sldId id="259" r:id="rId5"/>
    <p:sldId id="260" r:id="rId6"/>
    <p:sldId id="261" r:id="rId7"/>
    <p:sldId id="280" r:id="rId8"/>
    <p:sldId id="267" r:id="rId9"/>
    <p:sldId id="262" r:id="rId10"/>
    <p:sldId id="263" r:id="rId11"/>
    <p:sldId id="268" r:id="rId12"/>
    <p:sldId id="269" r:id="rId13"/>
    <p:sldId id="277" r:id="rId14"/>
    <p:sldId id="278" r:id="rId15"/>
    <p:sldId id="282" r:id="rId16"/>
    <p:sldId id="286" r:id="rId17"/>
    <p:sldId id="287" r:id="rId18"/>
    <p:sldId id="273" r:id="rId1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4FC0"/>
    <a:srgbClr val="9B23EA"/>
    <a:srgbClr val="5F72BD"/>
    <a:srgbClr val="21D4FD"/>
    <a:srgbClr val="B721FF"/>
    <a:srgbClr val="2523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0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908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3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 txBox="1"/>
          <p:nvPr/>
        </p:nvSpPr>
        <p:spPr>
          <a:xfrm>
            <a:off x="2053028" y="3084814"/>
            <a:ext cx="4700111" cy="6762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800" dirty="0">
                <a:latin typeface="Aa鬼泣" pitchFamily="18" charset="-122"/>
                <a:ea typeface="Aa鬼泣" pitchFamily="18" charset="-122"/>
              </a:rPr>
              <a:t>图书借阅微信小程序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F24BB56-5321-43F3-9260-82B06819726F}"/>
              </a:ext>
            </a:extLst>
          </p:cNvPr>
          <p:cNvSpPr/>
          <p:nvPr/>
        </p:nvSpPr>
        <p:spPr>
          <a:xfrm>
            <a:off x="-5595" y="2897973"/>
            <a:ext cx="2058623" cy="1056005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1100" b="1">
              <a:latin typeface="+mj-lt"/>
              <a:ea typeface="Aa鬼泣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AEA18B-BC4E-4204-9648-F922B7BAF2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16" y="2891926"/>
            <a:ext cx="1030105" cy="103010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4537D54-A759-4AE1-A772-AAA56DA90A3B}"/>
              </a:ext>
            </a:extLst>
          </p:cNvPr>
          <p:cNvSpPr/>
          <p:nvPr/>
        </p:nvSpPr>
        <p:spPr>
          <a:xfrm>
            <a:off x="6753139" y="2891926"/>
            <a:ext cx="5438861" cy="1056005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1100" b="1">
              <a:latin typeface="+mj-lt"/>
              <a:ea typeface="Aa鬼泣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101E45-9E05-4085-BF95-AF857B397040}"/>
              </a:ext>
            </a:extLst>
          </p:cNvPr>
          <p:cNvSpPr/>
          <p:nvPr/>
        </p:nvSpPr>
        <p:spPr>
          <a:xfrm>
            <a:off x="6753139" y="3288959"/>
            <a:ext cx="5438861" cy="261938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j-lt"/>
                <a:ea typeface="Aa鬼泣" pitchFamily="18" charset="-122"/>
                <a:cs typeface="+mn-cs"/>
                <a:sym typeface="+mn-ea"/>
              </a:rPr>
              <a:t>LIBRARY MINIPROGRAM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j-lt"/>
              <a:ea typeface="Aa鬼泣" pitchFamily="18" charset="-122"/>
              <a:cs typeface="+mn-cs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9615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E4CBF3B-8A86-4CB3-AF6F-9A16564EB3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0" b="24932"/>
          <a:stretch/>
        </p:blipFill>
        <p:spPr>
          <a:xfrm>
            <a:off x="3591350" y="1694576"/>
            <a:ext cx="2190812" cy="27821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3163513-5F93-44A7-8780-3B82A0DF9ABD}"/>
              </a:ext>
            </a:extLst>
          </p:cNvPr>
          <p:cNvSpPr/>
          <p:nvPr/>
        </p:nvSpPr>
        <p:spPr>
          <a:xfrm>
            <a:off x="1" y="1264241"/>
            <a:ext cx="2844800" cy="4848191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r>
              <a:rPr lang="zh-CN" altLang="en-US" sz="2000" b="1" dirty="0">
                <a:latin typeface="微软雅黑" panose="020B0503020204020204" pitchFamily="34" charset="-122"/>
                <a:ea typeface="Aa鬼泣" pitchFamily="18" charset="-122"/>
              </a:rPr>
              <a:t>页面</a:t>
            </a:r>
            <a:r>
              <a:rPr lang="en-US" altLang="zh-CN" sz="2000" b="1" dirty="0">
                <a:latin typeface="微软雅黑" panose="020B0503020204020204" pitchFamily="34" charset="-122"/>
                <a:ea typeface="Aa鬼泣" pitchFamily="18" charset="-122"/>
              </a:rPr>
              <a:t>UI</a:t>
            </a:r>
            <a:r>
              <a:rPr lang="zh-CN" altLang="en-US" sz="2000" b="1" dirty="0">
                <a:latin typeface="微软雅黑" panose="020B0503020204020204" pitchFamily="34" charset="-122"/>
                <a:ea typeface="Aa鬼泣" pitchFamily="18" charset="-122"/>
              </a:rPr>
              <a:t>概览</a:t>
            </a:r>
            <a:endParaRPr lang="en-US" altLang="zh-CN" sz="2000" b="1" dirty="0">
              <a:latin typeface="微软雅黑" panose="020B0503020204020204" pitchFamily="34" charset="-122"/>
              <a:ea typeface="Aa鬼泣" pitchFamily="18" charset="-122"/>
            </a:endParaRPr>
          </a:p>
          <a:p>
            <a:pPr algn="ctr"/>
            <a:endParaRPr lang="en-US" altLang="zh-CN" sz="2000" b="1" dirty="0">
              <a:latin typeface="微软雅黑" panose="020B0503020204020204" pitchFamily="34" charset="-122"/>
              <a:ea typeface="Aa鬼泣" pitchFamily="18" charset="-122"/>
            </a:endParaRPr>
          </a:p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Aa鬼泣" pitchFamily="18" charset="-122"/>
              </a:rPr>
              <a:t>-DEMO-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27C567-36C4-455C-B255-413B230B79F0}"/>
              </a:ext>
            </a:extLst>
          </p:cNvPr>
          <p:cNvSpPr/>
          <p:nvPr/>
        </p:nvSpPr>
        <p:spPr>
          <a:xfrm>
            <a:off x="9220200" y="1264240"/>
            <a:ext cx="2971800" cy="4848191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inde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▶</a:t>
            </a:r>
          </a:p>
        </p:txBody>
      </p:sp>
      <p:pic>
        <p:nvPicPr>
          <p:cNvPr id="6" name="iphone">
            <a:extLst>
              <a:ext uri="{FF2B5EF4-FFF2-40B4-BE49-F238E27FC236}">
                <a16:creationId xmlns:a16="http://schemas.microsoft.com/office/drawing/2014/main" id="{8CF84656-E58F-4C0F-9FA7-615F6505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056" y="1264241"/>
            <a:ext cx="2447238" cy="484819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FB957EA-5AB3-45C5-91E7-5B11C0F622BF}"/>
              </a:ext>
            </a:extLst>
          </p:cNvPr>
          <p:cNvSpPr/>
          <p:nvPr/>
        </p:nvSpPr>
        <p:spPr>
          <a:xfrm>
            <a:off x="3764280" y="4914900"/>
            <a:ext cx="1790700" cy="327660"/>
          </a:xfrm>
          <a:prstGeom prst="roundRect">
            <a:avLst>
              <a:gd name="adj" fmla="val 23644"/>
            </a:avLst>
          </a:prstGeom>
          <a:gradFill>
            <a:gsLst>
              <a:gs pos="0">
                <a:srgbClr val="5F72BD"/>
              </a:gs>
              <a:gs pos="100000">
                <a:srgbClr val="9B23EA"/>
              </a:gs>
            </a:gsLst>
            <a:lin ang="3600000" scaled="0"/>
          </a:gradFill>
          <a:ln>
            <a:noFill/>
          </a:ln>
          <a:effectLst>
            <a:outerShdw blurRad="76200" dist="50800" dir="5400000" sx="99000" sy="99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      录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7B27A09-F35B-41A2-8476-A7352A0C0804}"/>
              </a:ext>
            </a:extLst>
          </p:cNvPr>
          <p:cNvSpPr/>
          <p:nvPr/>
        </p:nvSpPr>
        <p:spPr>
          <a:xfrm>
            <a:off x="3764280" y="5349836"/>
            <a:ext cx="1790700" cy="327660"/>
          </a:xfrm>
          <a:prstGeom prst="roundRect">
            <a:avLst>
              <a:gd name="adj" fmla="val 23644"/>
            </a:avLst>
          </a:prstGeom>
          <a:gradFill>
            <a:gsLst>
              <a:gs pos="0">
                <a:srgbClr val="00B050"/>
              </a:gs>
              <a:gs pos="100000">
                <a:schemeClr val="accent6">
                  <a:lumMod val="75000"/>
                </a:schemeClr>
              </a:gs>
            </a:gsLst>
            <a:lin ang="3600000" scaled="0"/>
          </a:gradFill>
          <a:ln>
            <a:noFill/>
          </a:ln>
          <a:effectLst>
            <a:outerShdw blurRad="76200" dist="50800" dir="5400000" sx="99000" sy="99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微信登录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39279B1-A918-4B22-9C3D-4F584A71A199}"/>
              </a:ext>
            </a:extLst>
          </p:cNvPr>
          <p:cNvGrpSpPr/>
          <p:nvPr/>
        </p:nvGrpSpPr>
        <p:grpSpPr>
          <a:xfrm>
            <a:off x="6412763" y="1264240"/>
            <a:ext cx="2447238" cy="4848191"/>
            <a:chOff x="6412763" y="1264240"/>
            <a:chExt cx="2447238" cy="484819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A15162F8-A85E-4EFA-981E-009F8E8667B9}"/>
                </a:ext>
              </a:extLst>
            </p:cNvPr>
            <p:cNvSpPr/>
            <p:nvPr/>
          </p:nvSpPr>
          <p:spPr>
            <a:xfrm>
              <a:off x="6514549" y="1337565"/>
              <a:ext cx="2286551" cy="4701540"/>
            </a:xfrm>
            <a:prstGeom prst="roundRect">
              <a:avLst>
                <a:gd name="adj" fmla="val 13668"/>
              </a:avLst>
            </a:prstGeom>
            <a:solidFill>
              <a:srgbClr val="544F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7" name="iphone">
              <a:extLst>
                <a:ext uri="{FF2B5EF4-FFF2-40B4-BE49-F238E27FC236}">
                  <a16:creationId xmlns:a16="http://schemas.microsoft.com/office/drawing/2014/main" id="{1EEDA983-02E3-4375-ABA2-34BC336D4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2763" y="1264240"/>
              <a:ext cx="2447238" cy="4848191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EF15D4D-CDEE-43A7-AF47-C6BADDB5C3B4}"/>
                </a:ext>
              </a:extLst>
            </p:cNvPr>
            <p:cNvGrpSpPr/>
            <p:nvPr/>
          </p:nvGrpSpPr>
          <p:grpSpPr>
            <a:xfrm>
              <a:off x="8109664" y="1694576"/>
              <a:ext cx="561975" cy="171451"/>
              <a:chOff x="8114426" y="1757362"/>
              <a:chExt cx="561975" cy="171451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7C9902D4-2711-473C-83AD-BDE50DC37650}"/>
                  </a:ext>
                </a:extLst>
              </p:cNvPr>
              <p:cNvSpPr/>
              <p:nvPr/>
            </p:nvSpPr>
            <p:spPr>
              <a:xfrm>
                <a:off x="8114426" y="1757362"/>
                <a:ext cx="561975" cy="171451"/>
              </a:xfrm>
              <a:prstGeom prst="roundRect">
                <a:avLst>
                  <a:gd name="adj" fmla="val 50000"/>
                </a:avLst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E47D26EF-2F94-40A6-9580-C5BC1FB9C933}"/>
                  </a:ext>
                </a:extLst>
              </p:cNvPr>
              <p:cNvSpPr/>
              <p:nvPr/>
            </p:nvSpPr>
            <p:spPr>
              <a:xfrm>
                <a:off x="8179594" y="182641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04952C64-CC98-4F30-80D4-57899181FD4D}"/>
                  </a:ext>
                </a:extLst>
              </p:cNvPr>
              <p:cNvSpPr/>
              <p:nvPr/>
            </p:nvSpPr>
            <p:spPr>
              <a:xfrm>
                <a:off x="8239519" y="1805463"/>
                <a:ext cx="87632" cy="876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5683EB91-1EEF-4196-8294-FE712494536A}"/>
                  </a:ext>
                </a:extLst>
              </p:cNvPr>
              <p:cNvSpPr/>
              <p:nvPr/>
            </p:nvSpPr>
            <p:spPr>
              <a:xfrm>
                <a:off x="8343781" y="182641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F7A7284-1D06-4AC2-B921-EF2CCC862D52}"/>
                  </a:ext>
                </a:extLst>
              </p:cNvPr>
              <p:cNvSpPr/>
              <p:nvPr/>
            </p:nvSpPr>
            <p:spPr>
              <a:xfrm>
                <a:off x="8532374" y="1826419"/>
                <a:ext cx="45720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8853C92-3430-4D43-982B-9AB45DE997CC}"/>
                  </a:ext>
                </a:extLst>
              </p:cNvPr>
              <p:cNvSpPr/>
              <p:nvPr/>
            </p:nvSpPr>
            <p:spPr>
              <a:xfrm>
                <a:off x="8511418" y="1805463"/>
                <a:ext cx="87632" cy="87632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7A9519B-F708-4449-B6A6-BC44CBB94671}"/>
                </a:ext>
              </a:extLst>
            </p:cNvPr>
            <p:cNvSpPr txBox="1"/>
            <p:nvPr/>
          </p:nvSpPr>
          <p:spPr>
            <a:xfrm>
              <a:off x="6580902" y="1657190"/>
              <a:ext cx="685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 录</a:t>
              </a: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2D885386-46C3-4BD8-B6B3-BC2213DFD9CE}"/>
                </a:ext>
              </a:extLst>
            </p:cNvPr>
            <p:cNvSpPr/>
            <p:nvPr/>
          </p:nvSpPr>
          <p:spPr>
            <a:xfrm>
              <a:off x="6659386" y="5045953"/>
              <a:ext cx="1996876" cy="3097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rgbClr val="544F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      录</a:t>
              </a: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FF4EDF7B-8A8A-485D-8FA5-975C148AD5F2}"/>
                </a:ext>
              </a:extLst>
            </p:cNvPr>
            <p:cNvSpPr/>
            <p:nvPr/>
          </p:nvSpPr>
          <p:spPr>
            <a:xfrm>
              <a:off x="6659386" y="5456942"/>
              <a:ext cx="1996876" cy="3097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微信登录</a:t>
              </a: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929F2D7-54DD-4A0C-ACE9-D01CD8BA8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677" y="2044351"/>
              <a:ext cx="1089638" cy="1089638"/>
            </a:xfrm>
            <a:prstGeom prst="rect">
              <a:avLst/>
            </a:prstGeom>
          </p:spPr>
        </p:pic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34BED2EA-B4C9-42EF-B8C2-21260F403546}"/>
                </a:ext>
              </a:extLst>
            </p:cNvPr>
            <p:cNvCxnSpPr>
              <a:cxnSpLocks/>
            </p:cNvCxnSpPr>
            <p:nvPr/>
          </p:nvCxnSpPr>
          <p:spPr>
            <a:xfrm>
              <a:off x="6749874" y="3436620"/>
              <a:ext cx="188043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55E1D95-0029-4414-8BD8-0C9E88F5AAE8}"/>
                </a:ext>
              </a:extLst>
            </p:cNvPr>
            <p:cNvSpPr txBox="1"/>
            <p:nvPr/>
          </p:nvSpPr>
          <p:spPr>
            <a:xfrm>
              <a:off x="6692900" y="3218629"/>
              <a:ext cx="18804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在此键入用户名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DE4F8A0-2169-474C-ABBB-5959085B2186}"/>
                </a:ext>
              </a:extLst>
            </p:cNvPr>
            <p:cNvSpPr txBox="1"/>
            <p:nvPr/>
          </p:nvSpPr>
          <p:spPr>
            <a:xfrm>
              <a:off x="6692900" y="3610799"/>
              <a:ext cx="18804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在此键入密码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460548E-D3CE-49F3-A36B-E4E513CC33E1}"/>
                </a:ext>
              </a:extLst>
            </p:cNvPr>
            <p:cNvCxnSpPr>
              <a:cxnSpLocks/>
            </p:cNvCxnSpPr>
            <p:nvPr/>
          </p:nvCxnSpPr>
          <p:spPr>
            <a:xfrm>
              <a:off x="6749874" y="3810854"/>
              <a:ext cx="188043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g"/>
          <p:cNvSpPr/>
          <p:nvPr/>
        </p:nvSpPr>
        <p:spPr>
          <a:xfrm>
            <a:off x="4521612" y="784056"/>
            <a:ext cx="2918589" cy="56994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5843" name="首页-图书-content-1"/>
          <p:cNvPicPr>
            <a:picLocks noChangeAspect="1"/>
          </p:cNvPicPr>
          <p:nvPr/>
        </p:nvPicPr>
        <p:blipFill>
          <a:blip r:embed="rId2"/>
          <a:srcRect b="19437"/>
          <a:stretch>
            <a:fillRect/>
          </a:stretch>
        </p:blipFill>
        <p:spPr>
          <a:xfrm>
            <a:off x="4822085" y="1161526"/>
            <a:ext cx="2278074" cy="326439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4" name="首页-图书-content-2"/>
          <p:cNvPicPr>
            <a:picLocks noChangeAspect="1"/>
          </p:cNvPicPr>
          <p:nvPr/>
        </p:nvPicPr>
        <p:blipFill>
          <a:blip r:embed="rId3"/>
          <a:srcRect t="71667"/>
          <a:stretch>
            <a:fillRect/>
          </a:stretch>
        </p:blipFill>
        <p:spPr>
          <a:xfrm>
            <a:off x="4822086" y="4401407"/>
            <a:ext cx="2278074" cy="11480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tab-bar-home-selected"/>
          <p:cNvPicPr>
            <a:picLocks noChangeAspect="1"/>
          </p:cNvPicPr>
          <p:nvPr/>
        </p:nvPicPr>
        <p:blipFill rotWithShape="1">
          <a:blip r:embed="rId4"/>
          <a:srcRect t="92237"/>
          <a:stretch>
            <a:fillRect/>
          </a:stretch>
        </p:blipFill>
        <p:spPr>
          <a:xfrm>
            <a:off x="4822085" y="5795473"/>
            <a:ext cx="2278075" cy="314577"/>
          </a:xfrm>
          <a:prstGeom prst="rect">
            <a:avLst/>
          </a:prstGeom>
          <a:effectLst>
            <a:outerShdw blurRad="25400" dist="12700" algn="ctr" rotWithShape="0">
              <a:prstClr val="black">
                <a:alpha val="27000"/>
              </a:prstClr>
            </a:outerShdw>
          </a:effectLst>
        </p:spPr>
      </p:pic>
      <p:pic>
        <p:nvPicPr>
          <p:cNvPr id="35846" name="首页-图书-标题栏"/>
          <p:cNvPicPr>
            <a:picLocks noChangeAspect="1"/>
          </p:cNvPicPr>
          <p:nvPr/>
        </p:nvPicPr>
        <p:blipFill>
          <a:blip r:embed="rId5"/>
          <a:srcRect t="3999" b="87111"/>
          <a:stretch>
            <a:fillRect/>
          </a:stretch>
        </p:blipFill>
        <p:spPr>
          <a:xfrm>
            <a:off x="4824170" y="1504099"/>
            <a:ext cx="2272371" cy="3592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53" name="iphon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8446" y="1105975"/>
            <a:ext cx="2578832" cy="510889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61" name="Title"/>
          <p:cNvSpPr txBox="1"/>
          <p:nvPr/>
        </p:nvSpPr>
        <p:spPr>
          <a:xfrm>
            <a:off x="9117013" y="2130425"/>
            <a:ext cx="2492375" cy="6762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3800" dirty="0">
                <a:solidFill>
                  <a:schemeClr val="bg1"/>
                </a:solidFill>
                <a:latin typeface="等线" panose="02010600030101010101" pitchFamily="2" charset="-122"/>
                <a:ea typeface="Aa鬼泣" pitchFamily="18" charset="-122"/>
              </a:rPr>
              <a:t>UI  /  UX</a:t>
            </a:r>
            <a:endParaRPr lang="zh-CN" altLang="en-US" sz="3800" dirty="0">
              <a:solidFill>
                <a:schemeClr val="bg1"/>
              </a:solidFill>
              <a:latin typeface="等线" panose="02010600030101010101" pitchFamily="2" charset="-122"/>
              <a:ea typeface="Aa鬼泣" pitchFamily="18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507538" y="2806700"/>
            <a:ext cx="1709738" cy="2619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lt"/>
                <a:ea typeface="Aa鬼泣" pitchFamily="18" charset="-122"/>
                <a:cs typeface="+mn-cs"/>
                <a:sym typeface="+mn-ea"/>
              </a:rPr>
              <a:t>USER INTERFACE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lt"/>
              <a:ea typeface="Aa鬼泣" pitchFamily="18" charset="-122"/>
              <a:cs typeface="+mn-cs"/>
              <a:sym typeface="+mn-ea"/>
            </a:endParaRPr>
          </a:p>
        </p:txBody>
      </p:sp>
      <p:sp>
        <p:nvSpPr>
          <p:cNvPr id="35863" name="文本框 45"/>
          <p:cNvSpPr txBox="1"/>
          <p:nvPr/>
        </p:nvSpPr>
        <p:spPr>
          <a:xfrm>
            <a:off x="9507538" y="3328988"/>
            <a:ext cx="1709737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 </a:t>
            </a:r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启动页</a:t>
            </a:r>
          </a:p>
        </p:txBody>
      </p:sp>
      <p:sp>
        <p:nvSpPr>
          <p:cNvPr id="35864" name="文本框 2"/>
          <p:cNvSpPr txBox="1"/>
          <p:nvPr/>
        </p:nvSpPr>
        <p:spPr>
          <a:xfrm>
            <a:off x="9499600" y="3949700"/>
            <a:ext cx="1714500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 </a:t>
            </a:r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首页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DF7D845-A14B-417B-BFD0-A0BD57B7AF23}"/>
              </a:ext>
            </a:extLst>
          </p:cNvPr>
          <p:cNvSpPr/>
          <p:nvPr/>
        </p:nvSpPr>
        <p:spPr>
          <a:xfrm>
            <a:off x="1" y="1264241"/>
            <a:ext cx="2844800" cy="4848191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  <a:r>
              <a:rPr lang="zh-CN" altLang="en-US" sz="2000" b="1" dirty="0">
                <a:latin typeface="微软雅黑" panose="020B0503020204020204" pitchFamily="34" charset="-122"/>
                <a:ea typeface="Aa鬼泣" pitchFamily="18" charset="-122"/>
              </a:rPr>
              <a:t>页面</a:t>
            </a:r>
            <a:r>
              <a:rPr lang="en-US" altLang="zh-CN" sz="2000" b="1" dirty="0">
                <a:latin typeface="微软雅黑" panose="020B0503020204020204" pitchFamily="34" charset="-122"/>
                <a:ea typeface="Aa鬼泣" pitchFamily="18" charset="-122"/>
              </a:rPr>
              <a:t>UI</a:t>
            </a:r>
            <a:r>
              <a:rPr lang="zh-CN" altLang="en-US" sz="2000" b="1" dirty="0">
                <a:latin typeface="微软雅黑" panose="020B0503020204020204" pitchFamily="34" charset="-122"/>
                <a:ea typeface="Aa鬼泣" pitchFamily="18" charset="-122"/>
              </a:rPr>
              <a:t>概览</a:t>
            </a:r>
            <a:endParaRPr lang="en-US" altLang="zh-CN" sz="2000" b="1" dirty="0">
              <a:latin typeface="微软雅黑" panose="020B0503020204020204" pitchFamily="34" charset="-122"/>
              <a:ea typeface="Aa鬼泣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A5E8825-A3EF-4BC5-B58B-14B6E4B711B7}"/>
              </a:ext>
            </a:extLst>
          </p:cNvPr>
          <p:cNvSpPr/>
          <p:nvPr/>
        </p:nvSpPr>
        <p:spPr>
          <a:xfrm>
            <a:off x="9220200" y="1264240"/>
            <a:ext cx="2971800" cy="4848191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  <a:p>
            <a:pPr algn="ctr"/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▶</a:t>
            </a: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8CE8E83F-0A92-4038-980B-2F53D3ADC0A3}"/>
              </a:ext>
            </a:extLst>
          </p:cNvPr>
          <p:cNvSpPr/>
          <p:nvPr/>
        </p:nvSpPr>
        <p:spPr>
          <a:xfrm>
            <a:off x="0" y="1264240"/>
            <a:ext cx="1933575" cy="4848191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</a:p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2BEDCC-3BA8-4CDD-985E-226C4E2A46D2}"/>
              </a:ext>
            </a:extLst>
          </p:cNvPr>
          <p:cNvSpPr/>
          <p:nvPr/>
        </p:nvSpPr>
        <p:spPr>
          <a:xfrm>
            <a:off x="2038350" y="1264240"/>
            <a:ext cx="1526621" cy="1526621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5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C7BDE3-5EFA-4CDC-AADE-CA8ED63F4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13" y="1400242"/>
            <a:ext cx="1013892" cy="87194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DC3DA99-003F-486B-97CD-E6EBF9107565}"/>
              </a:ext>
            </a:extLst>
          </p:cNvPr>
          <p:cNvSpPr txBox="1"/>
          <p:nvPr/>
        </p:nvSpPr>
        <p:spPr>
          <a:xfrm>
            <a:off x="2038349" y="2272190"/>
            <a:ext cx="152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  页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760CF4E-92CB-4F10-9CF0-872A2A746934}"/>
              </a:ext>
            </a:extLst>
          </p:cNvPr>
          <p:cNvSpPr/>
          <p:nvPr/>
        </p:nvSpPr>
        <p:spPr>
          <a:xfrm>
            <a:off x="2038349" y="2925024"/>
            <a:ext cx="1526621" cy="1526621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5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347FD62-4C40-41ED-8554-0C01BDC5783B}"/>
              </a:ext>
            </a:extLst>
          </p:cNvPr>
          <p:cNvSpPr/>
          <p:nvPr/>
        </p:nvSpPr>
        <p:spPr>
          <a:xfrm>
            <a:off x="2038349" y="4585810"/>
            <a:ext cx="1526621" cy="1526621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5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A682BB4-1BCA-4264-A977-AC8952CC7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13" y="3007376"/>
            <a:ext cx="1012188" cy="1012188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753BB4D0-E335-4200-9B9B-728D638C3A64}"/>
              </a:ext>
            </a:extLst>
          </p:cNvPr>
          <p:cNvSpPr txBox="1"/>
          <p:nvPr/>
        </p:nvSpPr>
        <p:spPr>
          <a:xfrm>
            <a:off x="2037496" y="3933734"/>
            <a:ext cx="152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  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CE6EEA0-0323-4851-A5F8-BDAC6A0A4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371" y="4561881"/>
            <a:ext cx="1298872" cy="1181976"/>
          </a:xfrm>
          <a:prstGeom prst="rect">
            <a:avLst/>
          </a:prstGeom>
        </p:spPr>
      </p:pic>
      <p:sp>
        <p:nvSpPr>
          <p:cNvPr id="73" name="文本框 72">
            <a:extLst>
              <a:ext uri="{FF2B5EF4-FFF2-40B4-BE49-F238E27FC236}">
                <a16:creationId xmlns:a16="http://schemas.microsoft.com/office/drawing/2014/main" id="{3396C169-607E-4134-9DE7-1C1DAFB7472B}"/>
              </a:ext>
            </a:extLst>
          </p:cNvPr>
          <p:cNvSpPr txBox="1"/>
          <p:nvPr/>
        </p:nvSpPr>
        <p:spPr>
          <a:xfrm>
            <a:off x="2037496" y="5600916"/>
            <a:ext cx="152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9D10C3D-ED3E-4D95-B1BB-294953AB2080}"/>
              </a:ext>
            </a:extLst>
          </p:cNvPr>
          <p:cNvSpPr/>
          <p:nvPr/>
        </p:nvSpPr>
        <p:spPr>
          <a:xfrm>
            <a:off x="3669746" y="1264240"/>
            <a:ext cx="5338279" cy="656448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图书入口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632135C-CD97-41D2-9369-3CF00EB8BFA5}"/>
              </a:ext>
            </a:extLst>
          </p:cNvPr>
          <p:cNvSpPr/>
          <p:nvPr/>
        </p:nvSpPr>
        <p:spPr>
          <a:xfrm>
            <a:off x="3669745" y="2054851"/>
            <a:ext cx="5338279" cy="73601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扫码借阅入口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7F0C965C-DFF6-41FC-AE14-AA54A6CF804F}"/>
              </a:ext>
            </a:extLst>
          </p:cNvPr>
          <p:cNvSpPr/>
          <p:nvPr/>
        </p:nvSpPr>
        <p:spPr>
          <a:xfrm>
            <a:off x="3669746" y="2925024"/>
            <a:ext cx="5338278" cy="656448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资讯浏览入口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4C900C07-CE2C-41D6-B943-A8177B90569E}"/>
              </a:ext>
            </a:extLst>
          </p:cNvPr>
          <p:cNvSpPr/>
          <p:nvPr/>
        </p:nvSpPr>
        <p:spPr>
          <a:xfrm>
            <a:off x="3669745" y="3715635"/>
            <a:ext cx="5338278" cy="73601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资讯发布入口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2B9D3228-8A66-4636-AE71-4085694F066D}"/>
              </a:ext>
            </a:extLst>
          </p:cNvPr>
          <p:cNvSpPr/>
          <p:nvPr/>
        </p:nvSpPr>
        <p:spPr>
          <a:xfrm>
            <a:off x="3669745" y="4585808"/>
            <a:ext cx="2616754" cy="652942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个人信息入口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9B6F5EE5-B3C5-4FEA-92FC-942C4D41884D}"/>
              </a:ext>
            </a:extLst>
          </p:cNvPr>
          <p:cNvSpPr/>
          <p:nvPr/>
        </p:nvSpPr>
        <p:spPr>
          <a:xfrm>
            <a:off x="3669744" y="5376419"/>
            <a:ext cx="2616754" cy="73601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借阅记录入口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CC607CD-4C43-4A3D-A0A7-80439EA07D35}"/>
              </a:ext>
            </a:extLst>
          </p:cNvPr>
          <p:cNvSpPr/>
          <p:nvPr/>
        </p:nvSpPr>
        <p:spPr>
          <a:xfrm>
            <a:off x="6391273" y="4585808"/>
            <a:ext cx="2616754" cy="652942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收藏入口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FE995441-830B-4D23-83FE-BB86945D71D1}"/>
              </a:ext>
            </a:extLst>
          </p:cNvPr>
          <p:cNvSpPr/>
          <p:nvPr/>
        </p:nvSpPr>
        <p:spPr>
          <a:xfrm>
            <a:off x="6391272" y="5376419"/>
            <a:ext cx="2616754" cy="73601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其他设置入口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44AFF5BB-E889-46C6-BCBF-8D480B62C624}"/>
              </a:ext>
            </a:extLst>
          </p:cNvPr>
          <p:cNvSpPr/>
          <p:nvPr/>
        </p:nvSpPr>
        <p:spPr>
          <a:xfrm>
            <a:off x="9181673" y="1264276"/>
            <a:ext cx="3010327" cy="4848191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</a:t>
            </a:r>
          </a:p>
          <a:p>
            <a:pPr algn="ctr"/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查询借阅活动图</a:t>
            </a:r>
          </a:p>
          <a:p>
            <a:pPr algn="ctr"/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▶</a:t>
            </a: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1" descr="活动图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311865"/>
            <a:ext cx="7524750" cy="455107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595BE95-0284-448F-9259-5D2B8182F0AA}"/>
              </a:ext>
            </a:extLst>
          </p:cNvPr>
          <p:cNvSpPr/>
          <p:nvPr/>
        </p:nvSpPr>
        <p:spPr>
          <a:xfrm>
            <a:off x="0" y="1264239"/>
            <a:ext cx="2905125" cy="4848191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询借阅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    动    图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4019D5-11AA-4230-A1E4-1F35F26282B5}"/>
              </a:ext>
            </a:extLst>
          </p:cNvPr>
          <p:cNvSpPr/>
          <p:nvPr/>
        </p:nvSpPr>
        <p:spPr>
          <a:xfrm>
            <a:off x="10677525" y="1264276"/>
            <a:ext cx="1514475" cy="4848191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</a:t>
            </a:r>
          </a:p>
          <a:p>
            <a:pPr algn="ctr"/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UI display</a:t>
            </a:r>
          </a:p>
          <a:p>
            <a:pPr algn="ctr"/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▶</a:t>
            </a: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1">
            <a:extLst>
              <a:ext uri="{FF2B5EF4-FFF2-40B4-BE49-F238E27FC236}">
                <a16:creationId xmlns:a16="http://schemas.microsoft.com/office/drawing/2014/main" id="{15372AB6-3041-40D2-8615-EB01CAFFA911}"/>
              </a:ext>
            </a:extLst>
          </p:cNvPr>
          <p:cNvGrpSpPr/>
          <p:nvPr/>
        </p:nvGrpSpPr>
        <p:grpSpPr>
          <a:xfrm>
            <a:off x="1571350" y="9809408"/>
            <a:ext cx="2448200" cy="4848191"/>
            <a:chOff x="2938464" y="1264239"/>
            <a:chExt cx="2448200" cy="4848191"/>
          </a:xfrm>
        </p:grpSpPr>
        <p:pic>
          <p:nvPicPr>
            <p:cNvPr id="7" name="图片 6" descr="Screenshot_2018-12-03-23-35-37-231_com.tencent.mm">
              <a:extLst>
                <a:ext uri="{FF2B5EF4-FFF2-40B4-BE49-F238E27FC236}">
                  <a16:creationId xmlns:a16="http://schemas.microsoft.com/office/drawing/2014/main" id="{9CF10A66-E734-44C7-B055-5EDED1852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504"/>
            <a:stretch/>
          </p:blipFill>
          <p:spPr>
            <a:xfrm>
              <a:off x="3073908" y="1614480"/>
              <a:ext cx="2202760" cy="4379920"/>
            </a:xfrm>
            <a:prstGeom prst="rect">
              <a:avLst/>
            </a:prstGeom>
          </p:spPr>
        </p:pic>
        <p:pic>
          <p:nvPicPr>
            <p:cNvPr id="6" name="iphone">
              <a:extLst>
                <a:ext uri="{FF2B5EF4-FFF2-40B4-BE49-F238E27FC236}">
                  <a16:creationId xmlns:a16="http://schemas.microsoft.com/office/drawing/2014/main" id="{9F6AF094-341D-4259-AA92-D79E4B4C6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8464" y="1264239"/>
              <a:ext cx="2448200" cy="4848191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28" name="2">
            <a:extLst>
              <a:ext uri="{FF2B5EF4-FFF2-40B4-BE49-F238E27FC236}">
                <a16:creationId xmlns:a16="http://schemas.microsoft.com/office/drawing/2014/main" id="{16BDFBBA-FD9B-472F-8D49-6F2B56DDF40A}"/>
              </a:ext>
            </a:extLst>
          </p:cNvPr>
          <p:cNvGrpSpPr/>
          <p:nvPr/>
        </p:nvGrpSpPr>
        <p:grpSpPr>
          <a:xfrm>
            <a:off x="4821662" y="9925514"/>
            <a:ext cx="2448201" cy="4989390"/>
            <a:chOff x="5753377" y="1264239"/>
            <a:chExt cx="2448201" cy="4989390"/>
          </a:xfrm>
        </p:grpSpPr>
        <p:sp>
          <p:nvSpPr>
            <p:cNvPr id="11" name="container1">
              <a:extLst>
                <a:ext uri="{FF2B5EF4-FFF2-40B4-BE49-F238E27FC236}">
                  <a16:creationId xmlns:a16="http://schemas.microsoft.com/office/drawing/2014/main" id="{42594B64-E410-443F-A230-9286F8A3F0F4}"/>
                </a:ext>
              </a:extLst>
            </p:cNvPr>
            <p:cNvSpPr/>
            <p:nvPr/>
          </p:nvSpPr>
          <p:spPr>
            <a:xfrm>
              <a:off x="6003342" y="2358402"/>
              <a:ext cx="1975383" cy="828580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2" name="item1">
              <a:extLst>
                <a:ext uri="{FF2B5EF4-FFF2-40B4-BE49-F238E27FC236}">
                  <a16:creationId xmlns:a16="http://schemas.microsoft.com/office/drawing/2014/main" id="{8F5FF533-1D81-4CD0-9F12-8F7AD06F7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0399" b="55014"/>
            <a:stretch>
              <a:fillRect/>
            </a:stretch>
          </p:blipFill>
          <p:spPr>
            <a:xfrm>
              <a:off x="5921534" y="2314872"/>
              <a:ext cx="2148004" cy="93965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" name="container3">
              <a:extLst>
                <a:ext uri="{FF2B5EF4-FFF2-40B4-BE49-F238E27FC236}">
                  <a16:creationId xmlns:a16="http://schemas.microsoft.com/office/drawing/2014/main" id="{E538229B-C2F8-4B50-938F-CE78AAC68362}"/>
                </a:ext>
              </a:extLst>
            </p:cNvPr>
            <p:cNvSpPr/>
            <p:nvPr/>
          </p:nvSpPr>
          <p:spPr>
            <a:xfrm>
              <a:off x="6003342" y="4255730"/>
              <a:ext cx="1975383" cy="828580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4" name="item3">
              <a:extLst>
                <a:ext uri="{FF2B5EF4-FFF2-40B4-BE49-F238E27FC236}">
                  <a16:creationId xmlns:a16="http://schemas.microsoft.com/office/drawing/2014/main" id="{101C55FC-BA63-4930-ACF8-DE64D090D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0399" b="55014"/>
            <a:stretch>
              <a:fillRect/>
            </a:stretch>
          </p:blipFill>
          <p:spPr>
            <a:xfrm>
              <a:off x="5921534" y="4209198"/>
              <a:ext cx="2148004" cy="93815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" name="container2">
              <a:extLst>
                <a:ext uri="{FF2B5EF4-FFF2-40B4-BE49-F238E27FC236}">
                  <a16:creationId xmlns:a16="http://schemas.microsoft.com/office/drawing/2014/main" id="{BC2AA044-F57B-4121-9950-6C5DC2254299}"/>
                </a:ext>
              </a:extLst>
            </p:cNvPr>
            <p:cNvSpPr/>
            <p:nvPr/>
          </p:nvSpPr>
          <p:spPr>
            <a:xfrm>
              <a:off x="6003342" y="3304064"/>
              <a:ext cx="1975383" cy="828580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6" name="item2">
              <a:extLst>
                <a:ext uri="{FF2B5EF4-FFF2-40B4-BE49-F238E27FC236}">
                  <a16:creationId xmlns:a16="http://schemas.microsoft.com/office/drawing/2014/main" id="{592D093D-D885-4BB3-8295-F76AE59E9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46758" b="26666"/>
            <a:stretch>
              <a:fillRect/>
            </a:stretch>
          </p:blipFill>
          <p:spPr>
            <a:xfrm>
              <a:off x="5917030" y="3284551"/>
              <a:ext cx="2146503" cy="101471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" name="container4">
              <a:extLst>
                <a:ext uri="{FF2B5EF4-FFF2-40B4-BE49-F238E27FC236}">
                  <a16:creationId xmlns:a16="http://schemas.microsoft.com/office/drawing/2014/main" id="{D53FE22C-19CF-4159-84FA-D47826A0F23E}"/>
                </a:ext>
              </a:extLst>
            </p:cNvPr>
            <p:cNvSpPr/>
            <p:nvPr/>
          </p:nvSpPr>
          <p:spPr>
            <a:xfrm>
              <a:off x="6003342" y="5238919"/>
              <a:ext cx="1975383" cy="828580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8" name="item4">
              <a:extLst>
                <a:ext uri="{FF2B5EF4-FFF2-40B4-BE49-F238E27FC236}">
                  <a16:creationId xmlns:a16="http://schemas.microsoft.com/office/drawing/2014/main" id="{1307014A-538F-468D-B373-3A3E06818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46758" b="26666"/>
            <a:stretch>
              <a:fillRect/>
            </a:stretch>
          </p:blipFill>
          <p:spPr>
            <a:xfrm>
              <a:off x="5917030" y="5238919"/>
              <a:ext cx="2148005" cy="101471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" name="图书-标题栏">
              <a:extLst>
                <a:ext uri="{FF2B5EF4-FFF2-40B4-BE49-F238E27FC236}">
                  <a16:creationId xmlns:a16="http://schemas.microsoft.com/office/drawing/2014/main" id="{68683624-49DF-43E5-97E6-759F3E4DB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4121" b="75874"/>
            <a:stretch>
              <a:fillRect/>
            </a:stretch>
          </p:blipFill>
          <p:spPr>
            <a:xfrm>
              <a:off x="5934293" y="1682929"/>
              <a:ext cx="2154009" cy="76703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0" name="iphone">
              <a:extLst>
                <a:ext uri="{FF2B5EF4-FFF2-40B4-BE49-F238E27FC236}">
                  <a16:creationId xmlns:a16="http://schemas.microsoft.com/office/drawing/2014/main" id="{108E2183-B3EB-49E6-818D-48ED71AF1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3377" y="1264239"/>
              <a:ext cx="2448201" cy="4848191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2" name="3">
            <a:extLst>
              <a:ext uri="{FF2B5EF4-FFF2-40B4-BE49-F238E27FC236}">
                <a16:creationId xmlns:a16="http://schemas.microsoft.com/office/drawing/2014/main" id="{C404A386-A9AC-45E3-876C-0F5EE6570072}"/>
              </a:ext>
            </a:extLst>
          </p:cNvPr>
          <p:cNvGrpSpPr/>
          <p:nvPr/>
        </p:nvGrpSpPr>
        <p:grpSpPr>
          <a:xfrm>
            <a:off x="8171138" y="10063168"/>
            <a:ext cx="2449991" cy="4851736"/>
            <a:chOff x="8648313" y="1260694"/>
            <a:chExt cx="2449991" cy="4851736"/>
          </a:xfrm>
        </p:grpSpPr>
        <p:sp>
          <p:nvSpPr>
            <p:cNvPr id="23" name="container2">
              <a:extLst>
                <a:ext uri="{FF2B5EF4-FFF2-40B4-BE49-F238E27FC236}">
                  <a16:creationId xmlns:a16="http://schemas.microsoft.com/office/drawing/2014/main" id="{B2783D87-93CC-48D6-BDD3-F0A6381DB812}"/>
                </a:ext>
              </a:extLst>
            </p:cNvPr>
            <p:cNvSpPr/>
            <p:nvPr/>
          </p:nvSpPr>
          <p:spPr>
            <a:xfrm>
              <a:off x="8884824" y="2277664"/>
              <a:ext cx="1975383" cy="3531974"/>
            </a:xfrm>
            <a:prstGeom prst="roundRect">
              <a:avLst>
                <a:gd name="adj" fmla="val 5423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4" name="item2">
              <a:extLst>
                <a:ext uri="{FF2B5EF4-FFF2-40B4-BE49-F238E27FC236}">
                  <a16:creationId xmlns:a16="http://schemas.microsoft.com/office/drawing/2014/main" id="{72D60FF5-217B-43CF-8434-273D06C81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46758" b="26666"/>
            <a:stretch>
              <a:fillRect/>
            </a:stretch>
          </p:blipFill>
          <p:spPr>
            <a:xfrm>
              <a:off x="8812773" y="2424767"/>
              <a:ext cx="2146503" cy="101471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5" name="图书-标题栏">
              <a:extLst>
                <a:ext uri="{FF2B5EF4-FFF2-40B4-BE49-F238E27FC236}">
                  <a16:creationId xmlns:a16="http://schemas.microsoft.com/office/drawing/2014/main" id="{5EB7914A-69EE-4ABE-87E6-2B7F2FC97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4121" b="75874"/>
            <a:stretch>
              <a:fillRect/>
            </a:stretch>
          </p:blipFill>
          <p:spPr>
            <a:xfrm>
              <a:off x="8815775" y="1621704"/>
              <a:ext cx="2154009" cy="76703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6" name="文本框 1">
              <a:extLst>
                <a:ext uri="{FF2B5EF4-FFF2-40B4-BE49-F238E27FC236}">
                  <a16:creationId xmlns:a16="http://schemas.microsoft.com/office/drawing/2014/main" id="{178D7E51-1246-43D5-8F96-90E6571114A8}"/>
                </a:ext>
              </a:extLst>
            </p:cNvPr>
            <p:cNvSpPr txBox="1"/>
            <p:nvPr/>
          </p:nvSpPr>
          <p:spPr>
            <a:xfrm>
              <a:off x="8884824" y="3538547"/>
              <a:ext cx="1975383" cy="125187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10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书本详情</a:t>
              </a:r>
              <a:endParaRPr lang="en-US" altLang="zh-CN" sz="1000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endParaRPr lang="en-US" altLang="zh-CN" sz="10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r>
                <a:rPr lang="zh-CN" altLang="en-US" sz="1000" dirty="0">
                  <a:latin typeface="等线" panose="02010600030101010101" pitchFamily="2" charset="-122"/>
                  <a:ea typeface="等线" panose="02010600030101010101" pitchFamily="2" charset="-122"/>
                </a:rPr>
                <a:t>大纲：</a:t>
              </a:r>
              <a:r>
                <a:rPr lang="en-US" altLang="zh-CN" sz="1000" dirty="0">
                  <a:latin typeface="等线" panose="02010600030101010101" pitchFamily="2" charset="-122"/>
                  <a:ea typeface="等线" panose="02010600030101010101" pitchFamily="2" charset="-122"/>
                </a:rPr>
                <a:t>………………………</a:t>
              </a:r>
            </a:p>
            <a:p>
              <a:r>
                <a:rPr lang="zh-CN" altLang="en-US" sz="1000" dirty="0">
                  <a:latin typeface="等线" panose="02010600030101010101" pitchFamily="2" charset="-122"/>
                  <a:ea typeface="等线" panose="02010600030101010101" pitchFamily="2" charset="-122"/>
                </a:rPr>
                <a:t>出版年月：</a:t>
              </a:r>
              <a:r>
                <a:rPr lang="en-US" altLang="zh-CN" sz="1000" dirty="0">
                  <a:latin typeface="等线" panose="02010600030101010101" pitchFamily="2" charset="-122"/>
                  <a:ea typeface="等线" panose="02010600030101010101" pitchFamily="2" charset="-122"/>
                </a:rPr>
                <a:t>……………………………</a:t>
              </a:r>
            </a:p>
            <a:p>
              <a:r>
                <a:rPr lang="zh-CN" altLang="en-US" sz="1000" dirty="0">
                  <a:latin typeface="等线" panose="02010600030101010101" pitchFamily="2" charset="-122"/>
                  <a:ea typeface="等线" panose="02010600030101010101" pitchFamily="2" charset="-122"/>
                </a:rPr>
                <a:t>借阅状态：</a:t>
              </a:r>
              <a:r>
                <a:rPr lang="en-US" altLang="zh-CN" sz="1000" dirty="0">
                  <a:latin typeface="等线" panose="02010600030101010101" pitchFamily="2" charset="-122"/>
                  <a:ea typeface="等线" panose="02010600030101010101" pitchFamily="2" charset="-122"/>
                </a:rPr>
                <a:t>……………………</a:t>
              </a:r>
            </a:p>
            <a:p>
              <a:endParaRPr lang="en-US" altLang="zh-CN" sz="10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r>
                <a:rPr lang="zh-CN" altLang="en-US" sz="10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评论</a:t>
              </a:r>
              <a:r>
                <a:rPr lang="en-US" altLang="zh-CN" sz="10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 &gt;</a:t>
              </a:r>
            </a:p>
            <a:p>
              <a:r>
                <a:rPr lang="en-US" altLang="zh-CN" sz="10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……………………………………………</a:t>
              </a:r>
            </a:p>
          </p:txBody>
        </p:sp>
        <p:pic>
          <p:nvPicPr>
            <p:cNvPr id="27" name="iphone">
              <a:extLst>
                <a:ext uri="{FF2B5EF4-FFF2-40B4-BE49-F238E27FC236}">
                  <a16:creationId xmlns:a16="http://schemas.microsoft.com/office/drawing/2014/main" id="{7366C309-B5E0-4EA4-B959-0F22EEB49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8313" y="1260694"/>
              <a:ext cx="2449991" cy="4851736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A94C9CC-9615-4A50-9B23-9CBA5CEAA176}"/>
              </a:ext>
            </a:extLst>
          </p:cNvPr>
          <p:cNvGrpSpPr/>
          <p:nvPr/>
        </p:nvGrpSpPr>
        <p:grpSpPr>
          <a:xfrm>
            <a:off x="2892013" y="1258142"/>
            <a:ext cx="8309994" cy="5004909"/>
            <a:chOff x="2892013" y="1258142"/>
            <a:chExt cx="8309994" cy="5004909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81437B60-2E4F-4EAB-9316-D5ECC9641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2013" y="1258142"/>
              <a:ext cx="2444708" cy="4846740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1DBFA72D-CCF2-40D8-8674-6150080E7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21608" y="1276091"/>
              <a:ext cx="2450804" cy="498696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E06D838E-1423-4F37-9A6E-29A01F12A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57299" y="1276091"/>
              <a:ext cx="2444708" cy="4852837"/>
            </a:xfrm>
            <a:prstGeom prst="rect">
              <a:avLst/>
            </a:prstGeom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BBBBF44C-E199-4352-85BA-1A2D18C0045D}"/>
              </a:ext>
            </a:extLst>
          </p:cNvPr>
          <p:cNvSpPr/>
          <p:nvPr/>
        </p:nvSpPr>
        <p:spPr>
          <a:xfrm>
            <a:off x="8580752" y="1264276"/>
            <a:ext cx="3611247" cy="4848191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</a:t>
            </a:r>
          </a:p>
          <a:p>
            <a:pPr algn="ctr"/>
            <a:endParaRPr lang="en-US" altLang="zh-CN" sz="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归还提醒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  <a:sym typeface="等线" panose="02010600030101010101" pitchFamily="2" charset="-122"/>
              </a:rPr>
              <a:t>活动图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资讯发布活动图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65C0075-F36A-4788-8DA4-B9BC9E6F35A7}"/>
              </a:ext>
            </a:extLst>
          </p:cNvPr>
          <p:cNvSpPr/>
          <p:nvPr/>
        </p:nvSpPr>
        <p:spPr>
          <a:xfrm>
            <a:off x="1" y="1264239"/>
            <a:ext cx="2571750" cy="4848191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询借阅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 Display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L -0.24049 3.7037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图片 1" descr="活动图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209" y="157163"/>
            <a:ext cx="4640262" cy="32718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5" name="图片 4" descr="活动图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209" y="3449411"/>
            <a:ext cx="6743700" cy="3092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0C7134C-9666-422D-80AD-67F8209BB875}"/>
              </a:ext>
            </a:extLst>
          </p:cNvPr>
          <p:cNvSpPr/>
          <p:nvPr/>
        </p:nvSpPr>
        <p:spPr>
          <a:xfrm>
            <a:off x="0" y="1264275"/>
            <a:ext cx="2066925" cy="4848191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dirty="0">
                <a:latin typeface="等线" panose="02010600030101010101" pitchFamily="2" charset="-122"/>
                <a:ea typeface="等线" panose="02010600030101010101" pitchFamily="2" charset="-122"/>
              </a:rPr>
              <a:t>归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还提醒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  <a:sym typeface="等线" panose="02010600030101010101" pitchFamily="2" charset="-122"/>
              </a:rPr>
              <a:t>活动图</a:t>
            </a:r>
            <a:endParaRPr lang="en-US" altLang="zh-CN" sz="1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资讯发布活动图</a:t>
            </a:r>
            <a:endParaRPr lang="en-US" altLang="zh-CN" sz="1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7CA3E3-D8CA-4AA7-9F29-250129DA2E64}"/>
              </a:ext>
            </a:extLst>
          </p:cNvPr>
          <p:cNvSpPr/>
          <p:nvPr/>
        </p:nvSpPr>
        <p:spPr>
          <a:xfrm>
            <a:off x="10125074" y="1264276"/>
            <a:ext cx="2066925" cy="4848191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</a:t>
            </a:r>
          </a:p>
          <a:p>
            <a:pPr algn="ctr"/>
            <a:endParaRPr lang="en-US" altLang="zh-CN" sz="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资讯 </a:t>
            </a: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ui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▶</a:t>
            </a: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D43EF4A-562E-42C4-9621-556F4E0BAAE9}"/>
              </a:ext>
            </a:extLst>
          </p:cNvPr>
          <p:cNvGrpSpPr/>
          <p:nvPr/>
        </p:nvGrpSpPr>
        <p:grpSpPr>
          <a:xfrm>
            <a:off x="5457081" y="1925488"/>
            <a:ext cx="2167759" cy="14842073"/>
            <a:chOff x="12927407" y="-163987"/>
            <a:chExt cx="2167759" cy="1484207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D023E5E-3A96-4A6B-9E58-E7BFEA6DA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73" b="22298"/>
            <a:stretch/>
          </p:blipFill>
          <p:spPr>
            <a:xfrm>
              <a:off x="12927409" y="-163987"/>
              <a:ext cx="2167757" cy="2634591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E0CC5F26-78BC-4842-BE10-FDF858298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73" b="22298"/>
            <a:stretch/>
          </p:blipFill>
          <p:spPr>
            <a:xfrm>
              <a:off x="12927409" y="2292779"/>
              <a:ext cx="2167757" cy="2634591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AFC82AD2-9574-4A72-A01D-8142198E73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73" b="22298"/>
            <a:stretch/>
          </p:blipFill>
          <p:spPr>
            <a:xfrm>
              <a:off x="12927408" y="4711371"/>
              <a:ext cx="2167757" cy="2634591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E2D80B07-A23C-4180-A310-B50B82213F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73" b="22298"/>
            <a:stretch/>
          </p:blipFill>
          <p:spPr>
            <a:xfrm>
              <a:off x="12927408" y="7168137"/>
              <a:ext cx="2167757" cy="2634591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683B2713-41F9-473A-8A0A-A2BB14551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73" b="22298"/>
            <a:stretch/>
          </p:blipFill>
          <p:spPr>
            <a:xfrm>
              <a:off x="12927408" y="9624903"/>
              <a:ext cx="2167757" cy="2634591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5333C6B4-0A68-455F-96B5-2F036EB7B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73" b="22298"/>
            <a:stretch/>
          </p:blipFill>
          <p:spPr>
            <a:xfrm>
              <a:off x="12927407" y="12043495"/>
              <a:ext cx="2167757" cy="2634591"/>
            </a:xfrm>
            <a:prstGeom prst="rect">
              <a:avLst/>
            </a:prstGeom>
          </p:spPr>
        </p:pic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FDDF7704-DFE4-465E-AE35-0F7ED46C9CBA}"/>
              </a:ext>
            </a:extLst>
          </p:cNvPr>
          <p:cNvSpPr/>
          <p:nvPr/>
        </p:nvSpPr>
        <p:spPr>
          <a:xfrm>
            <a:off x="5183271" y="5885938"/>
            <a:ext cx="2940272" cy="1781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412D7D-C288-479D-AF4F-1BF76CB04E59}"/>
              </a:ext>
            </a:extLst>
          </p:cNvPr>
          <p:cNvSpPr/>
          <p:nvPr/>
        </p:nvSpPr>
        <p:spPr>
          <a:xfrm>
            <a:off x="5115208" y="-153909"/>
            <a:ext cx="2940272" cy="1781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CAE7EF3-8310-468D-932A-1DD82BB78D05}"/>
              </a:ext>
            </a:extLst>
          </p:cNvPr>
          <p:cNvSpPr/>
          <p:nvPr/>
        </p:nvSpPr>
        <p:spPr>
          <a:xfrm>
            <a:off x="8191606" y="1264276"/>
            <a:ext cx="4000394" cy="4848191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</a:t>
            </a:r>
          </a:p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小程序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 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演示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（前端）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▶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40897B15-8104-42B1-8E85-00181330FB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1" b="85395"/>
          <a:stretch/>
        </p:blipFill>
        <p:spPr>
          <a:xfrm>
            <a:off x="5457082" y="1627277"/>
            <a:ext cx="2169267" cy="4149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29F8DE-4A8C-4F69-B6B6-01282DFB3E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16"/>
          <a:stretch/>
        </p:blipFill>
        <p:spPr>
          <a:xfrm>
            <a:off x="5457082" y="5756275"/>
            <a:ext cx="2169267" cy="296463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8000"/>
              </a:prstClr>
            </a:outerShdw>
          </a:effectLst>
        </p:spPr>
      </p:pic>
      <p:pic>
        <p:nvPicPr>
          <p:cNvPr id="43" name="iphone">
            <a:extLst>
              <a:ext uri="{FF2B5EF4-FFF2-40B4-BE49-F238E27FC236}">
                <a16:creationId xmlns:a16="http://schemas.microsoft.com/office/drawing/2014/main" id="{A7847EF9-B146-4112-A671-E41D20C4C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2622" y="1283326"/>
            <a:ext cx="2456308" cy="486724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12D925C6-9E59-4530-8CF2-2ACB68D93F68}"/>
              </a:ext>
            </a:extLst>
          </p:cNvPr>
          <p:cNvSpPr/>
          <p:nvPr/>
        </p:nvSpPr>
        <p:spPr>
          <a:xfrm>
            <a:off x="0" y="1264275"/>
            <a:ext cx="2066925" cy="4848191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7200" dirty="0">
                <a:latin typeface="等线" panose="02010600030101010101" pitchFamily="2" charset="-122"/>
                <a:ea typeface="等线" panose="02010600030101010101" pitchFamily="2" charset="-122"/>
              </a:rPr>
              <a:t>UI</a:t>
            </a:r>
          </a:p>
          <a:p>
            <a:pPr algn="ctr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DISPLAY</a:t>
            </a:r>
            <a:endParaRPr lang="en-US" altLang="zh-CN" sz="105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7" name="iphone-outer-2">
            <a:extLst>
              <a:ext uri="{FF2B5EF4-FFF2-40B4-BE49-F238E27FC236}">
                <a16:creationId xmlns:a16="http://schemas.microsoft.com/office/drawing/2014/main" id="{7FA6F2EB-DAB8-4962-85DF-06F839E97D59}"/>
              </a:ext>
            </a:extLst>
          </p:cNvPr>
          <p:cNvSpPr/>
          <p:nvPr/>
        </p:nvSpPr>
        <p:spPr>
          <a:xfrm>
            <a:off x="-6284913" y="7915275"/>
            <a:ext cx="7782719" cy="6343650"/>
          </a:xfrm>
          <a:custGeom>
            <a:avLst/>
            <a:gdLst>
              <a:gd name="connsiteX0" fmla="*/ 5480382 w 8413680"/>
              <a:gd name="connsiteY0" fmla="*/ 820726 h 6858000"/>
              <a:gd name="connsiteX1" fmla="*/ 5087004 w 8413680"/>
              <a:gd name="connsiteY1" fmla="*/ 1219620 h 6858000"/>
              <a:gd name="connsiteX2" fmla="*/ 5087004 w 8413680"/>
              <a:gd name="connsiteY2" fmla="*/ 1499397 h 6858000"/>
              <a:gd name="connsiteX3" fmla="*/ 5056389 w 8413680"/>
              <a:gd name="connsiteY3" fmla="*/ 1553655 h 6858000"/>
              <a:gd name="connsiteX4" fmla="*/ 5053568 w 8413680"/>
              <a:gd name="connsiteY4" fmla="*/ 1674781 h 6858000"/>
              <a:gd name="connsiteX5" fmla="*/ 5084072 w 8413680"/>
              <a:gd name="connsiteY5" fmla="*/ 1714417 h 6858000"/>
              <a:gd name="connsiteX6" fmla="*/ 5082091 w 8413680"/>
              <a:gd name="connsiteY6" fmla="*/ 1877282 h 6858000"/>
              <a:gd name="connsiteX7" fmla="*/ 5058022 w 8413680"/>
              <a:gd name="connsiteY7" fmla="*/ 1954472 h 6858000"/>
              <a:gd name="connsiteX8" fmla="*/ 5058929 w 8413680"/>
              <a:gd name="connsiteY8" fmla="*/ 2192642 h 6858000"/>
              <a:gd name="connsiteX9" fmla="*/ 5088452 w 8413680"/>
              <a:gd name="connsiteY9" fmla="*/ 2261169 h 6858000"/>
              <a:gd name="connsiteX10" fmla="*/ 5088451 w 8413680"/>
              <a:gd name="connsiteY10" fmla="*/ 2315688 h 6858000"/>
              <a:gd name="connsiteX11" fmla="*/ 5055071 w 8413680"/>
              <a:gd name="connsiteY11" fmla="*/ 2399784 h 6858000"/>
              <a:gd name="connsiteX12" fmla="*/ 5052118 w 8413680"/>
              <a:gd name="connsiteY12" fmla="*/ 2622665 h 6858000"/>
              <a:gd name="connsiteX13" fmla="*/ 5084024 w 8413680"/>
              <a:gd name="connsiteY13" fmla="*/ 2714240 h 6858000"/>
              <a:gd name="connsiteX14" fmla="*/ 5085761 w 8413680"/>
              <a:gd name="connsiteY14" fmla="*/ 3243664 h 6858000"/>
              <a:gd name="connsiteX15" fmla="*/ 5087004 w 8413680"/>
              <a:gd name="connsiteY15" fmla="*/ 5534410 h 6858000"/>
              <a:gd name="connsiteX16" fmla="*/ 5480382 w 8413680"/>
              <a:gd name="connsiteY16" fmla="*/ 5933303 h 6858000"/>
              <a:gd name="connsiteX17" fmla="*/ 7193643 w 8413680"/>
              <a:gd name="connsiteY17" fmla="*/ 5933303 h 6858000"/>
              <a:gd name="connsiteX18" fmla="*/ 7601783 w 8413680"/>
              <a:gd name="connsiteY18" fmla="*/ 5531457 h 6858000"/>
              <a:gd name="connsiteX19" fmla="*/ 7586038 w 8413680"/>
              <a:gd name="connsiteY19" fmla="*/ 2605007 h 6858000"/>
              <a:gd name="connsiteX20" fmla="*/ 7625894 w 8413680"/>
              <a:gd name="connsiteY20" fmla="*/ 2498727 h 6858000"/>
              <a:gd name="connsiteX21" fmla="*/ 7630656 w 8413680"/>
              <a:gd name="connsiteY21" fmla="*/ 2074942 h 6858000"/>
              <a:gd name="connsiteX22" fmla="*/ 7587515 w 8413680"/>
              <a:gd name="connsiteY22" fmla="*/ 1989467 h 6858000"/>
              <a:gd name="connsiteX23" fmla="*/ 7587021 w 8413680"/>
              <a:gd name="connsiteY23" fmla="*/ 1219620 h 6858000"/>
              <a:gd name="connsiteX24" fmla="*/ 7193643 w 8413680"/>
              <a:gd name="connsiteY24" fmla="*/ 820726 h 6858000"/>
              <a:gd name="connsiteX25" fmla="*/ 0 w 8413680"/>
              <a:gd name="connsiteY25" fmla="*/ 0 h 6858000"/>
              <a:gd name="connsiteX26" fmla="*/ 8413680 w 8413680"/>
              <a:gd name="connsiteY26" fmla="*/ 0 h 6858000"/>
              <a:gd name="connsiteX27" fmla="*/ 8413680 w 8413680"/>
              <a:gd name="connsiteY27" fmla="*/ 6858000 h 6858000"/>
              <a:gd name="connsiteX28" fmla="*/ 0 w 8413680"/>
              <a:gd name="connsiteY2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413680" h="6858000">
                <a:moveTo>
                  <a:pt x="5480382" y="820726"/>
                </a:moveTo>
                <a:cubicBezTo>
                  <a:pt x="5263125" y="820726"/>
                  <a:pt x="5087004" y="999317"/>
                  <a:pt x="5087004" y="1219620"/>
                </a:cubicBezTo>
                <a:lnTo>
                  <a:pt x="5087004" y="1499397"/>
                </a:lnTo>
                <a:cubicBezTo>
                  <a:pt x="5076006" y="1503989"/>
                  <a:pt x="5055086" y="1515154"/>
                  <a:pt x="5056389" y="1553655"/>
                </a:cubicBezTo>
                <a:cubicBezTo>
                  <a:pt x="5057036" y="1604827"/>
                  <a:pt x="5052920" y="1623609"/>
                  <a:pt x="5053568" y="1674781"/>
                </a:cubicBezTo>
                <a:cubicBezTo>
                  <a:pt x="5055365" y="1703502"/>
                  <a:pt x="5074205" y="1708841"/>
                  <a:pt x="5084072" y="1714417"/>
                </a:cubicBezTo>
                <a:cubicBezTo>
                  <a:pt x="5084395" y="1766246"/>
                  <a:pt x="5084149" y="1834755"/>
                  <a:pt x="5082091" y="1877282"/>
                </a:cubicBezTo>
                <a:cubicBezTo>
                  <a:pt x="5058612" y="1895765"/>
                  <a:pt x="5059187" y="1901217"/>
                  <a:pt x="5058022" y="1954472"/>
                </a:cubicBezTo>
                <a:cubicBezTo>
                  <a:pt x="5058099" y="2006629"/>
                  <a:pt x="5058682" y="2139749"/>
                  <a:pt x="5058929" y="2192642"/>
                </a:cubicBezTo>
                <a:cubicBezTo>
                  <a:pt x="5057129" y="2243684"/>
                  <a:pt x="5095586" y="2248376"/>
                  <a:pt x="5088452" y="2261169"/>
                </a:cubicBezTo>
                <a:cubicBezTo>
                  <a:pt x="5095842" y="2312535"/>
                  <a:pt x="5094014" y="2292586"/>
                  <a:pt x="5088451" y="2315688"/>
                </a:cubicBezTo>
                <a:cubicBezTo>
                  <a:pt x="5082887" y="2338791"/>
                  <a:pt x="5055563" y="2312401"/>
                  <a:pt x="5055071" y="2399784"/>
                </a:cubicBezTo>
                <a:cubicBezTo>
                  <a:pt x="5054579" y="2451448"/>
                  <a:pt x="5053102" y="2570756"/>
                  <a:pt x="5052118" y="2622665"/>
                </a:cubicBezTo>
                <a:cubicBezTo>
                  <a:pt x="5051371" y="2709388"/>
                  <a:pt x="5089675" y="2684832"/>
                  <a:pt x="5084024" y="2714240"/>
                </a:cubicBezTo>
                <a:cubicBezTo>
                  <a:pt x="5088439" y="2810992"/>
                  <a:pt x="5085264" y="2773636"/>
                  <a:pt x="5085761" y="3243664"/>
                </a:cubicBezTo>
                <a:cubicBezTo>
                  <a:pt x="5086257" y="3713692"/>
                  <a:pt x="5089496" y="5081772"/>
                  <a:pt x="5087004" y="5534410"/>
                </a:cubicBezTo>
                <a:cubicBezTo>
                  <a:pt x="5087004" y="5754713"/>
                  <a:pt x="5263125" y="5933303"/>
                  <a:pt x="5480382" y="5933303"/>
                </a:cubicBezTo>
                <a:lnTo>
                  <a:pt x="7193643" y="5933303"/>
                </a:lnTo>
                <a:cubicBezTo>
                  <a:pt x="7410900" y="5933303"/>
                  <a:pt x="7601783" y="5751760"/>
                  <a:pt x="7601783" y="5531457"/>
                </a:cubicBezTo>
                <a:cubicBezTo>
                  <a:pt x="7615518" y="4975265"/>
                  <a:pt x="7583004" y="2651882"/>
                  <a:pt x="7586038" y="2605007"/>
                </a:cubicBezTo>
                <a:cubicBezTo>
                  <a:pt x="7621547" y="2574369"/>
                  <a:pt x="7616792" y="2593936"/>
                  <a:pt x="7625894" y="2498727"/>
                </a:cubicBezTo>
                <a:cubicBezTo>
                  <a:pt x="7629093" y="2397613"/>
                  <a:pt x="7627704" y="2168675"/>
                  <a:pt x="7630656" y="2074942"/>
                </a:cubicBezTo>
                <a:cubicBezTo>
                  <a:pt x="7623750" y="1996972"/>
                  <a:pt x="7586122" y="2026256"/>
                  <a:pt x="7587515" y="1989467"/>
                </a:cubicBezTo>
                <a:cubicBezTo>
                  <a:pt x="7590302" y="1955745"/>
                  <a:pt x="7587186" y="1476235"/>
                  <a:pt x="7587021" y="1219620"/>
                </a:cubicBezTo>
                <a:cubicBezTo>
                  <a:pt x="7587021" y="999317"/>
                  <a:pt x="7410900" y="820726"/>
                  <a:pt x="7193643" y="820726"/>
                </a:cubicBezTo>
                <a:close/>
                <a:moveTo>
                  <a:pt x="0" y="0"/>
                </a:moveTo>
                <a:lnTo>
                  <a:pt x="8413680" y="0"/>
                </a:lnTo>
                <a:lnTo>
                  <a:pt x="8413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8" name="iphone">
            <a:extLst>
              <a:ext uri="{FF2B5EF4-FFF2-40B4-BE49-F238E27FC236}">
                <a16:creationId xmlns:a16="http://schemas.microsoft.com/office/drawing/2014/main" id="{7928175D-A83D-4CFF-AD52-67F2EC5EFC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78728" y="8596329"/>
            <a:ext cx="2456308" cy="4867241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252362F-35D8-4344-B943-B26C91AC558F}"/>
              </a:ext>
            </a:extLst>
          </p:cNvPr>
          <p:cNvGrpSpPr/>
          <p:nvPr/>
        </p:nvGrpSpPr>
        <p:grpSpPr>
          <a:xfrm>
            <a:off x="2433638" y="1264276"/>
            <a:ext cx="2512271" cy="4867241"/>
            <a:chOff x="2370138" y="828675"/>
            <a:chExt cx="2636838" cy="5108575"/>
          </a:xfrm>
        </p:grpSpPr>
        <p:sp>
          <p:nvSpPr>
            <p:cNvPr id="52" name="container2"/>
            <p:cNvSpPr/>
            <p:nvPr/>
          </p:nvSpPr>
          <p:spPr>
            <a:xfrm>
              <a:off x="2644775" y="2765425"/>
              <a:ext cx="2089150" cy="876300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9951" name="item2"/>
            <p:cNvPicPr>
              <a:picLocks noChangeAspect="1"/>
            </p:cNvPicPr>
            <p:nvPr/>
          </p:nvPicPr>
          <p:blipFill>
            <a:blip r:embed="rId7"/>
            <a:srcRect t="46758" b="26666"/>
            <a:stretch>
              <a:fillRect/>
            </a:stretch>
          </p:blipFill>
          <p:spPr>
            <a:xfrm>
              <a:off x="2568575" y="2752725"/>
              <a:ext cx="2271713" cy="10731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4" name="container2"/>
            <p:cNvSpPr/>
            <p:nvPr/>
          </p:nvSpPr>
          <p:spPr>
            <a:xfrm>
              <a:off x="2644775" y="3760788"/>
              <a:ext cx="2089150" cy="876300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9953" name="item2"/>
            <p:cNvPicPr>
              <a:picLocks noChangeAspect="1"/>
            </p:cNvPicPr>
            <p:nvPr/>
          </p:nvPicPr>
          <p:blipFill>
            <a:blip r:embed="rId7"/>
            <a:srcRect t="46758" b="26666"/>
            <a:stretch>
              <a:fillRect/>
            </a:stretch>
          </p:blipFill>
          <p:spPr>
            <a:xfrm>
              <a:off x="2568575" y="3748088"/>
              <a:ext cx="2271713" cy="10731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6" name="container2"/>
            <p:cNvSpPr/>
            <p:nvPr/>
          </p:nvSpPr>
          <p:spPr>
            <a:xfrm>
              <a:off x="2651125" y="4800600"/>
              <a:ext cx="2089150" cy="876300"/>
            </a:xfrm>
            <a:prstGeom prst="roundRect">
              <a:avLst>
                <a:gd name="adj" fmla="val 724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9955" name="item2"/>
            <p:cNvPicPr>
              <a:picLocks noChangeAspect="1"/>
            </p:cNvPicPr>
            <p:nvPr/>
          </p:nvPicPr>
          <p:blipFill>
            <a:blip r:embed="rId7"/>
            <a:srcRect t="46758" b="26666"/>
            <a:stretch>
              <a:fillRect/>
            </a:stretch>
          </p:blipFill>
          <p:spPr>
            <a:xfrm>
              <a:off x="2574925" y="4787900"/>
              <a:ext cx="2270125" cy="107315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56" name="个人中心title"/>
            <p:cNvPicPr>
              <a:picLocks noChangeAspect="1"/>
            </p:cNvPicPr>
            <p:nvPr/>
          </p:nvPicPr>
          <p:blipFill>
            <a:blip r:embed="rId8"/>
            <a:srcRect t="4277" b="61371"/>
            <a:stretch>
              <a:fillRect/>
            </a:stretch>
          </p:blipFill>
          <p:spPr>
            <a:xfrm>
              <a:off x="2578100" y="1209675"/>
              <a:ext cx="2286000" cy="13970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57" name="user-selected"/>
            <p:cNvPicPr>
              <a:picLocks noChangeAspect="1"/>
            </p:cNvPicPr>
            <p:nvPr/>
          </p:nvPicPr>
          <p:blipFill>
            <a:blip r:embed="rId9"/>
            <a:srcRect t="83957"/>
            <a:stretch>
              <a:fillRect/>
            </a:stretch>
          </p:blipFill>
          <p:spPr>
            <a:xfrm>
              <a:off x="2578100" y="5180013"/>
              <a:ext cx="2274888" cy="64928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temp"/>
            <p:cNvSpPr/>
            <p:nvPr/>
          </p:nvSpPr>
          <p:spPr>
            <a:xfrm>
              <a:off x="2370138" y="828675"/>
              <a:ext cx="2636838" cy="40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9961" name="iphon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28875" y="828675"/>
              <a:ext cx="2578100" cy="5108575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753261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1.66667E-6 -1.53217 " pathEditMode="relative" rAng="0" ptsTypes="AA">
                                      <p:cBhvr>
                                        <p:cTn id="6" dur="3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BD4EAB7-4373-412E-A7D8-200BEC10DF17}"/>
              </a:ext>
            </a:extLst>
          </p:cNvPr>
          <p:cNvSpPr/>
          <p:nvPr/>
        </p:nvSpPr>
        <p:spPr>
          <a:xfrm>
            <a:off x="0" y="1283326"/>
            <a:ext cx="2164360" cy="4848191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6600" dirty="0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emo</a:t>
            </a:r>
          </a:p>
          <a:p>
            <a:pPr algn="ctr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DISPLAY</a:t>
            </a:r>
            <a:endParaRPr lang="en-US" altLang="zh-CN" sz="105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6A8B007-6037-42D2-8644-4A9026AF8F0B}"/>
              </a:ext>
            </a:extLst>
          </p:cNvPr>
          <p:cNvSpPr/>
          <p:nvPr/>
        </p:nvSpPr>
        <p:spPr>
          <a:xfrm>
            <a:off x="11466286" y="0"/>
            <a:ext cx="725713" cy="685800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▶</a:t>
            </a:r>
          </a:p>
        </p:txBody>
      </p:sp>
      <p:pic>
        <p:nvPicPr>
          <p:cNvPr id="4" name="uiDemo">
            <a:hlinkClick r:id="" action="ppaction://media"/>
            <a:extLst>
              <a:ext uri="{FF2B5EF4-FFF2-40B4-BE49-F238E27FC236}">
                <a16:creationId xmlns:a16="http://schemas.microsoft.com/office/drawing/2014/main" id="{8291D1B9-4DD8-4F99-8CE7-EE26C576B0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7189" y="1362111"/>
            <a:ext cx="2255402" cy="4695584"/>
          </a:xfrm>
          <a:prstGeom prst="rect">
            <a:avLst/>
          </a:prstGeom>
        </p:spPr>
      </p:pic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D7B2790-3117-42CE-B58A-832ACCBB01E0}"/>
              </a:ext>
            </a:extLst>
          </p:cNvPr>
          <p:cNvSpPr/>
          <p:nvPr/>
        </p:nvSpPr>
        <p:spPr>
          <a:xfrm>
            <a:off x="2889122" y="1283326"/>
            <a:ext cx="2454590" cy="4848191"/>
          </a:xfrm>
          <a:custGeom>
            <a:avLst/>
            <a:gdLst>
              <a:gd name="connsiteX0" fmla="*/ 242353 w 2534365"/>
              <a:gd name="connsiteY0" fmla="*/ 78783 h 5005758"/>
              <a:gd name="connsiteX1" fmla="*/ 98067 w 2534365"/>
              <a:gd name="connsiteY1" fmla="*/ 223069 h 5005758"/>
              <a:gd name="connsiteX2" fmla="*/ 98067 w 2534365"/>
              <a:gd name="connsiteY2" fmla="*/ 4782688 h 5005758"/>
              <a:gd name="connsiteX3" fmla="*/ 242353 w 2534365"/>
              <a:gd name="connsiteY3" fmla="*/ 4926974 h 5005758"/>
              <a:gd name="connsiteX4" fmla="*/ 2282484 w 2534365"/>
              <a:gd name="connsiteY4" fmla="*/ 4926974 h 5005758"/>
              <a:gd name="connsiteX5" fmla="*/ 2426770 w 2534365"/>
              <a:gd name="connsiteY5" fmla="*/ 4782688 h 5005758"/>
              <a:gd name="connsiteX6" fmla="*/ 2426770 w 2534365"/>
              <a:gd name="connsiteY6" fmla="*/ 223069 h 5005758"/>
              <a:gd name="connsiteX7" fmla="*/ 2282484 w 2534365"/>
              <a:gd name="connsiteY7" fmla="*/ 78783 h 5005758"/>
              <a:gd name="connsiteX8" fmla="*/ 193475 w 2534365"/>
              <a:gd name="connsiteY8" fmla="*/ 0 h 5005758"/>
              <a:gd name="connsiteX9" fmla="*/ 2331361 w 2534365"/>
              <a:gd name="connsiteY9" fmla="*/ 0 h 5005758"/>
              <a:gd name="connsiteX10" fmla="*/ 2482561 w 2534365"/>
              <a:gd name="connsiteY10" fmla="*/ 151200 h 5005758"/>
              <a:gd name="connsiteX11" fmla="*/ 2482561 w 2534365"/>
              <a:gd name="connsiteY11" fmla="*/ 1411768 h 5005758"/>
              <a:gd name="connsiteX12" fmla="*/ 2498160 w 2534365"/>
              <a:gd name="connsiteY12" fmla="*/ 1405306 h 5005758"/>
              <a:gd name="connsiteX13" fmla="*/ 2534365 w 2534365"/>
              <a:gd name="connsiteY13" fmla="*/ 1441511 h 5005758"/>
              <a:gd name="connsiteX14" fmla="*/ 2534365 w 2534365"/>
              <a:gd name="connsiteY14" fmla="*/ 1697714 h 5005758"/>
              <a:gd name="connsiteX15" fmla="*/ 2498160 w 2534365"/>
              <a:gd name="connsiteY15" fmla="*/ 1733919 h 5005758"/>
              <a:gd name="connsiteX16" fmla="*/ 2482561 w 2534365"/>
              <a:gd name="connsiteY16" fmla="*/ 1727458 h 5005758"/>
              <a:gd name="connsiteX17" fmla="*/ 2482561 w 2534365"/>
              <a:gd name="connsiteY17" fmla="*/ 4854558 h 5005758"/>
              <a:gd name="connsiteX18" fmla="*/ 2331361 w 2534365"/>
              <a:gd name="connsiteY18" fmla="*/ 5005758 h 5005758"/>
              <a:gd name="connsiteX19" fmla="*/ 193475 w 2534365"/>
              <a:gd name="connsiteY19" fmla="*/ 5005758 h 5005758"/>
              <a:gd name="connsiteX20" fmla="*/ 42275 w 2534365"/>
              <a:gd name="connsiteY20" fmla="*/ 4854558 h 5005758"/>
              <a:gd name="connsiteX21" fmla="*/ 42275 w 2534365"/>
              <a:gd name="connsiteY21" fmla="*/ 1733277 h 5005758"/>
              <a:gd name="connsiteX22" fmla="*/ 40725 w 2534365"/>
              <a:gd name="connsiteY22" fmla="*/ 1733919 h 5005758"/>
              <a:gd name="connsiteX23" fmla="*/ 4520 w 2534365"/>
              <a:gd name="connsiteY23" fmla="*/ 1697714 h 5005758"/>
              <a:gd name="connsiteX24" fmla="*/ 4520 w 2534365"/>
              <a:gd name="connsiteY24" fmla="*/ 1441511 h 5005758"/>
              <a:gd name="connsiteX25" fmla="*/ 40725 w 2534365"/>
              <a:gd name="connsiteY25" fmla="*/ 1405306 h 5005758"/>
              <a:gd name="connsiteX26" fmla="*/ 42275 w 2534365"/>
              <a:gd name="connsiteY26" fmla="*/ 1405948 h 5005758"/>
              <a:gd name="connsiteX27" fmla="*/ 42275 w 2534365"/>
              <a:gd name="connsiteY27" fmla="*/ 1159906 h 5005758"/>
              <a:gd name="connsiteX28" fmla="*/ 36205 w 2534365"/>
              <a:gd name="connsiteY28" fmla="*/ 1162420 h 5005758"/>
              <a:gd name="connsiteX29" fmla="*/ 0 w 2534365"/>
              <a:gd name="connsiteY29" fmla="*/ 1126215 h 5005758"/>
              <a:gd name="connsiteX30" fmla="*/ 0 w 2534365"/>
              <a:gd name="connsiteY30" fmla="*/ 870012 h 5005758"/>
              <a:gd name="connsiteX31" fmla="*/ 10604 w 2534365"/>
              <a:gd name="connsiteY31" fmla="*/ 844411 h 5005758"/>
              <a:gd name="connsiteX32" fmla="*/ 36205 w 2534365"/>
              <a:gd name="connsiteY32" fmla="*/ 833807 h 5005758"/>
              <a:gd name="connsiteX33" fmla="*/ 42275 w 2534365"/>
              <a:gd name="connsiteY33" fmla="*/ 836321 h 5005758"/>
              <a:gd name="connsiteX34" fmla="*/ 42275 w 2534365"/>
              <a:gd name="connsiteY34" fmla="*/ 831293 h 5005758"/>
              <a:gd name="connsiteX35" fmla="*/ 36205 w 2534365"/>
              <a:gd name="connsiteY35" fmla="*/ 833807 h 5005758"/>
              <a:gd name="connsiteX36" fmla="*/ 10604 w 2534365"/>
              <a:gd name="connsiteY36" fmla="*/ 823203 h 5005758"/>
              <a:gd name="connsiteX37" fmla="*/ 0 w 2534365"/>
              <a:gd name="connsiteY37" fmla="*/ 797602 h 5005758"/>
              <a:gd name="connsiteX38" fmla="*/ 0 w 2534365"/>
              <a:gd name="connsiteY38" fmla="*/ 541399 h 5005758"/>
              <a:gd name="connsiteX39" fmla="*/ 36205 w 2534365"/>
              <a:gd name="connsiteY39" fmla="*/ 505194 h 5005758"/>
              <a:gd name="connsiteX40" fmla="*/ 42275 w 2534365"/>
              <a:gd name="connsiteY40" fmla="*/ 507708 h 5005758"/>
              <a:gd name="connsiteX41" fmla="*/ 42275 w 2534365"/>
              <a:gd name="connsiteY41" fmla="*/ 151200 h 5005758"/>
              <a:gd name="connsiteX42" fmla="*/ 193475 w 2534365"/>
              <a:gd name="connsiteY42" fmla="*/ 0 h 5005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34365" h="5005758">
                <a:moveTo>
                  <a:pt x="242353" y="78783"/>
                </a:moveTo>
                <a:cubicBezTo>
                  <a:pt x="162666" y="78783"/>
                  <a:pt x="98067" y="143382"/>
                  <a:pt x="98067" y="223069"/>
                </a:cubicBezTo>
                <a:lnTo>
                  <a:pt x="98067" y="4782688"/>
                </a:lnTo>
                <a:cubicBezTo>
                  <a:pt x="98067" y="4862375"/>
                  <a:pt x="162666" y="4926974"/>
                  <a:pt x="242353" y="4926974"/>
                </a:cubicBezTo>
                <a:lnTo>
                  <a:pt x="2282484" y="4926974"/>
                </a:lnTo>
                <a:cubicBezTo>
                  <a:pt x="2362171" y="4926974"/>
                  <a:pt x="2426770" y="4862375"/>
                  <a:pt x="2426770" y="4782688"/>
                </a:cubicBezTo>
                <a:lnTo>
                  <a:pt x="2426770" y="223069"/>
                </a:lnTo>
                <a:cubicBezTo>
                  <a:pt x="2426770" y="143382"/>
                  <a:pt x="2362171" y="78783"/>
                  <a:pt x="2282484" y="78783"/>
                </a:cubicBezTo>
                <a:close/>
                <a:moveTo>
                  <a:pt x="193475" y="0"/>
                </a:moveTo>
                <a:lnTo>
                  <a:pt x="2331361" y="0"/>
                </a:lnTo>
                <a:cubicBezTo>
                  <a:pt x="2414866" y="0"/>
                  <a:pt x="2482561" y="67695"/>
                  <a:pt x="2482561" y="151200"/>
                </a:cubicBezTo>
                <a:lnTo>
                  <a:pt x="2482561" y="1411768"/>
                </a:lnTo>
                <a:lnTo>
                  <a:pt x="2498160" y="1405306"/>
                </a:lnTo>
                <a:cubicBezTo>
                  <a:pt x="2518155" y="1405306"/>
                  <a:pt x="2534365" y="1421516"/>
                  <a:pt x="2534365" y="1441511"/>
                </a:cubicBezTo>
                <a:lnTo>
                  <a:pt x="2534365" y="1697714"/>
                </a:lnTo>
                <a:cubicBezTo>
                  <a:pt x="2534365" y="1717709"/>
                  <a:pt x="2518155" y="1733919"/>
                  <a:pt x="2498160" y="1733919"/>
                </a:cubicBezTo>
                <a:lnTo>
                  <a:pt x="2482561" y="1727458"/>
                </a:lnTo>
                <a:lnTo>
                  <a:pt x="2482561" y="4854558"/>
                </a:lnTo>
                <a:cubicBezTo>
                  <a:pt x="2482561" y="4938063"/>
                  <a:pt x="2414866" y="5005758"/>
                  <a:pt x="2331361" y="5005758"/>
                </a:cubicBezTo>
                <a:lnTo>
                  <a:pt x="193475" y="5005758"/>
                </a:lnTo>
                <a:cubicBezTo>
                  <a:pt x="109970" y="5005758"/>
                  <a:pt x="42275" y="4938063"/>
                  <a:pt x="42275" y="4854558"/>
                </a:cubicBezTo>
                <a:lnTo>
                  <a:pt x="42275" y="1733277"/>
                </a:lnTo>
                <a:lnTo>
                  <a:pt x="40725" y="1733919"/>
                </a:lnTo>
                <a:cubicBezTo>
                  <a:pt x="20730" y="1733919"/>
                  <a:pt x="4520" y="1717709"/>
                  <a:pt x="4520" y="1697714"/>
                </a:cubicBezTo>
                <a:lnTo>
                  <a:pt x="4520" y="1441511"/>
                </a:lnTo>
                <a:cubicBezTo>
                  <a:pt x="4520" y="1421516"/>
                  <a:pt x="20730" y="1405306"/>
                  <a:pt x="40725" y="1405306"/>
                </a:cubicBezTo>
                <a:lnTo>
                  <a:pt x="42275" y="1405948"/>
                </a:lnTo>
                <a:lnTo>
                  <a:pt x="42275" y="1159906"/>
                </a:lnTo>
                <a:lnTo>
                  <a:pt x="36205" y="1162420"/>
                </a:lnTo>
                <a:cubicBezTo>
                  <a:pt x="16210" y="1162420"/>
                  <a:pt x="0" y="1146210"/>
                  <a:pt x="0" y="1126215"/>
                </a:cubicBezTo>
                <a:lnTo>
                  <a:pt x="0" y="870012"/>
                </a:lnTo>
                <a:cubicBezTo>
                  <a:pt x="0" y="860015"/>
                  <a:pt x="4052" y="850963"/>
                  <a:pt x="10604" y="844411"/>
                </a:cubicBezTo>
                <a:lnTo>
                  <a:pt x="36205" y="833807"/>
                </a:lnTo>
                <a:lnTo>
                  <a:pt x="42275" y="836321"/>
                </a:lnTo>
                <a:lnTo>
                  <a:pt x="42275" y="831293"/>
                </a:lnTo>
                <a:lnTo>
                  <a:pt x="36205" y="833807"/>
                </a:lnTo>
                <a:lnTo>
                  <a:pt x="10604" y="823203"/>
                </a:lnTo>
                <a:cubicBezTo>
                  <a:pt x="4052" y="816651"/>
                  <a:pt x="0" y="807600"/>
                  <a:pt x="0" y="797602"/>
                </a:cubicBezTo>
                <a:lnTo>
                  <a:pt x="0" y="541399"/>
                </a:lnTo>
                <a:cubicBezTo>
                  <a:pt x="0" y="521404"/>
                  <a:pt x="16210" y="505194"/>
                  <a:pt x="36205" y="505194"/>
                </a:cubicBezTo>
                <a:lnTo>
                  <a:pt x="42275" y="507708"/>
                </a:lnTo>
                <a:lnTo>
                  <a:pt x="42275" y="151200"/>
                </a:lnTo>
                <a:cubicBezTo>
                  <a:pt x="42275" y="67695"/>
                  <a:pt x="109970" y="0"/>
                  <a:pt x="19347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0325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aaaa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j-lt"/>
              <a:ea typeface="Aa鬼泣" pitchFamily="18" charset="-122"/>
              <a:cs typeface="+mn-cs"/>
              <a:sym typeface="+mn-ea"/>
            </a:endParaRPr>
          </a:p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j-lt"/>
              <a:ea typeface="Aa鬼泣" pitchFamily="18" charset="-122"/>
              <a:cs typeface="+mn-cs"/>
              <a:sym typeface="+mn-ea"/>
            </a:endParaRPr>
          </a:p>
        </p:txBody>
      </p:sp>
      <p:sp>
        <p:nvSpPr>
          <p:cNvPr id="40962" name="文本框 3"/>
          <p:cNvSpPr txBox="1"/>
          <p:nvPr/>
        </p:nvSpPr>
        <p:spPr>
          <a:xfrm>
            <a:off x="5586413" y="3521075"/>
            <a:ext cx="1019175" cy="2619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dist" defTabSz="914400"/>
            <a:r>
              <a:rPr lang="en-US" altLang="zh-CN" sz="1100" dirty="0">
                <a:solidFill>
                  <a:srgbClr val="F2F2F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THANKS</a:t>
            </a:r>
            <a:endParaRPr lang="zh-CN" altLang="en-US" sz="1100" dirty="0">
              <a:solidFill>
                <a:srgbClr val="F2F2F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6413" y="3213100"/>
            <a:ext cx="1019175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a鬼泣" pitchFamily="18" charset="-122"/>
                <a:cs typeface="+mn-cs"/>
                <a:sym typeface="+mn-ea"/>
              </a:rPr>
              <a:t>END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Aa鬼泣" pitchFamily="18" charset="-122"/>
              <a:cs typeface="+mn-cs"/>
              <a:sym typeface="+mn-ea"/>
            </a:endParaRPr>
          </a:p>
        </p:txBody>
      </p:sp>
      <p:sp>
        <p:nvSpPr>
          <p:cNvPr id="40964" name="Title"/>
          <p:cNvSpPr txBox="1"/>
          <p:nvPr/>
        </p:nvSpPr>
        <p:spPr>
          <a:xfrm>
            <a:off x="5497513" y="2536825"/>
            <a:ext cx="1196975" cy="6762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dist" defTabSz="914400"/>
            <a:r>
              <a:rPr lang="zh-CN" altLang="en-US" sz="3800" dirty="0">
                <a:solidFill>
                  <a:srgbClr val="F2F2F2"/>
                </a:solidFill>
                <a:latin typeface="Aa鬼泣" pitchFamily="18" charset="-122"/>
                <a:ea typeface="Aa鬼泣" pitchFamily="18" charset="-122"/>
              </a:rPr>
              <a:t>结束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49AB556-BF59-414D-BA4E-8E2E473DA608}"/>
              </a:ext>
            </a:extLst>
          </p:cNvPr>
          <p:cNvGrpSpPr/>
          <p:nvPr/>
        </p:nvGrpSpPr>
        <p:grpSpPr>
          <a:xfrm>
            <a:off x="0" y="2891926"/>
            <a:ext cx="3300412" cy="1056005"/>
            <a:chOff x="0" y="2891926"/>
            <a:chExt cx="3300412" cy="105600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E6FF9DE-6747-46A2-8C03-2CE16BE540EA}"/>
                </a:ext>
              </a:extLst>
            </p:cNvPr>
            <p:cNvSpPr/>
            <p:nvPr/>
          </p:nvSpPr>
          <p:spPr>
            <a:xfrm>
              <a:off x="0" y="2891926"/>
              <a:ext cx="1903413" cy="1056005"/>
            </a:xfrm>
            <a:prstGeom prst="rect">
              <a:avLst/>
            </a:prstGeom>
            <a:solidFill>
              <a:srgbClr val="252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zh-CN" altLang="en-US" sz="1100" b="1">
                <a:latin typeface="+mj-lt"/>
                <a:ea typeface="Aa鬼泣" pitchFamily="18" charset="-122"/>
              </a:endParaRPr>
            </a:p>
          </p:txBody>
        </p:sp>
        <p:sp>
          <p:nvSpPr>
            <p:cNvPr id="5121" name="Title"/>
            <p:cNvSpPr txBox="1"/>
            <p:nvPr/>
          </p:nvSpPr>
          <p:spPr>
            <a:xfrm>
              <a:off x="1903412" y="3080996"/>
              <a:ext cx="1397000" cy="67786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dist"/>
              <a:r>
                <a:rPr lang="zh-CN" altLang="en-US" sz="3800" dirty="0">
                  <a:latin typeface="Aa鬼泣" pitchFamily="18" charset="-122"/>
                  <a:ea typeface="Aa鬼泣" pitchFamily="18" charset="-122"/>
                </a:rPr>
                <a:t>目录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193516" y="3298031"/>
              <a:ext cx="1516380" cy="261938"/>
            </a:xfrm>
            <a:prstGeom prst="rect">
              <a:avLst/>
            </a:prstGeom>
            <a:solidFill>
              <a:srgbClr val="252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j-lt"/>
                  <a:ea typeface="Aa鬼泣" pitchFamily="18" charset="-122"/>
                  <a:cs typeface="+mn-cs"/>
                  <a:sym typeface="+mn-ea"/>
                </a:rPr>
                <a:t>CONTENTS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j-lt"/>
                <a:ea typeface="Aa鬼泣" pitchFamily="18" charset="-122"/>
                <a:cs typeface="+mn-cs"/>
                <a:sym typeface="+mn-ea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F4BA706-002B-4F72-93B2-796B2ECBA2AA}"/>
              </a:ext>
            </a:extLst>
          </p:cNvPr>
          <p:cNvGrpSpPr/>
          <p:nvPr/>
        </p:nvGrpSpPr>
        <p:grpSpPr>
          <a:xfrm>
            <a:off x="-3637112" y="10383541"/>
            <a:ext cx="2139950" cy="3349626"/>
            <a:chOff x="1903413" y="1927225"/>
            <a:chExt cx="2139950" cy="334962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6DC82A3-1BE6-4399-B5E4-11D51B426EE8}"/>
                </a:ext>
              </a:extLst>
            </p:cNvPr>
            <p:cNvSpPr/>
            <p:nvPr/>
          </p:nvSpPr>
          <p:spPr>
            <a:xfrm>
              <a:off x="1903413" y="1928813"/>
              <a:ext cx="2139950" cy="3348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r="14400000" algn="b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文本框 8">
              <a:extLst>
                <a:ext uri="{FF2B5EF4-FFF2-40B4-BE49-F238E27FC236}">
                  <a16:creationId xmlns:a16="http://schemas.microsoft.com/office/drawing/2014/main" id="{B9CCFD92-D140-4DAB-A5C6-CC4BAA3F26C0}"/>
                </a:ext>
              </a:extLst>
            </p:cNvPr>
            <p:cNvSpPr txBox="1"/>
            <p:nvPr/>
          </p:nvSpPr>
          <p:spPr>
            <a:xfrm>
              <a:off x="1903413" y="4208463"/>
              <a:ext cx="2139950" cy="36830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数据库设计</a:t>
              </a:r>
            </a:p>
          </p:txBody>
        </p:sp>
        <p:pic>
          <p:nvPicPr>
            <p:cNvPr id="25" name="Picture 2" descr="C:\Users\Y\Desktop\timg.jpgtimg">
              <a:extLst>
                <a:ext uri="{FF2B5EF4-FFF2-40B4-BE49-F238E27FC236}">
                  <a16:creationId xmlns:a16="http://schemas.microsoft.com/office/drawing/2014/main" id="{F4A808E3-7DD2-456F-9707-43B07BEA1054}"/>
                </a:ext>
              </a:extLst>
            </p:cNvPr>
            <p:cNvPicPr/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903413" y="1927225"/>
              <a:ext cx="2139950" cy="215937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6" name="文本框 12">
              <a:extLst>
                <a:ext uri="{FF2B5EF4-FFF2-40B4-BE49-F238E27FC236}">
                  <a16:creationId xmlns:a16="http://schemas.microsoft.com/office/drawing/2014/main" id="{CDF854F7-84B0-4218-81CA-B13BB56ED546}"/>
                </a:ext>
              </a:extLst>
            </p:cNvPr>
            <p:cNvSpPr txBox="1"/>
            <p:nvPr/>
          </p:nvSpPr>
          <p:spPr>
            <a:xfrm>
              <a:off x="1903413" y="4603750"/>
              <a:ext cx="2139950" cy="52197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1400" dirty="0">
                  <a:latin typeface="等线" panose="02010600030101010101" pitchFamily="2" charset="-122"/>
                  <a:ea typeface="等线" panose="02010600030101010101" pitchFamily="2" charset="-122"/>
                </a:rPr>
                <a:t>数据库、数据结构、数据表关系设计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3893B49-F5E9-432E-B711-1D3F2D294938}"/>
              </a:ext>
            </a:extLst>
          </p:cNvPr>
          <p:cNvGrpSpPr/>
          <p:nvPr/>
        </p:nvGrpSpPr>
        <p:grpSpPr>
          <a:xfrm>
            <a:off x="-430054" y="10646114"/>
            <a:ext cx="2139950" cy="3349943"/>
            <a:chOff x="4977765" y="1926908"/>
            <a:chExt cx="2139950" cy="3349943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DB9C397-07A9-434F-9597-8F6F07EFAC11}"/>
                </a:ext>
              </a:extLst>
            </p:cNvPr>
            <p:cNvSpPr/>
            <p:nvPr/>
          </p:nvSpPr>
          <p:spPr>
            <a:xfrm>
              <a:off x="4977765" y="1928813"/>
              <a:ext cx="2139950" cy="3348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r="14400000" algn="b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7" name="图片 13">
              <a:extLst>
                <a:ext uri="{FF2B5EF4-FFF2-40B4-BE49-F238E27FC236}">
                  <a16:creationId xmlns:a16="http://schemas.microsoft.com/office/drawing/2014/main" id="{BB4CA2F4-8919-4318-9628-45BB0E7EF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5448" b="43448"/>
            <a:stretch>
              <a:fillRect/>
            </a:stretch>
          </p:blipFill>
          <p:spPr>
            <a:xfrm>
              <a:off x="4977765" y="1926908"/>
              <a:ext cx="2139950" cy="21399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8" name="文本框 15">
              <a:extLst>
                <a:ext uri="{FF2B5EF4-FFF2-40B4-BE49-F238E27FC236}">
                  <a16:creationId xmlns:a16="http://schemas.microsoft.com/office/drawing/2014/main" id="{60CE56E0-3504-4CB8-9407-E9ADE135D8E2}"/>
                </a:ext>
              </a:extLst>
            </p:cNvPr>
            <p:cNvSpPr txBox="1"/>
            <p:nvPr/>
          </p:nvSpPr>
          <p:spPr>
            <a:xfrm>
              <a:off x="4977765" y="4208463"/>
              <a:ext cx="2139950" cy="36830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各功能逻辑设计</a:t>
              </a:r>
            </a:p>
          </p:txBody>
        </p:sp>
        <p:sp>
          <p:nvSpPr>
            <p:cNvPr id="29" name="文本框 16">
              <a:extLst>
                <a:ext uri="{FF2B5EF4-FFF2-40B4-BE49-F238E27FC236}">
                  <a16:creationId xmlns:a16="http://schemas.microsoft.com/office/drawing/2014/main" id="{68791305-726D-43BD-86ED-71A878DFB6A6}"/>
                </a:ext>
              </a:extLst>
            </p:cNvPr>
            <p:cNvSpPr txBox="1"/>
            <p:nvPr/>
          </p:nvSpPr>
          <p:spPr>
            <a:xfrm>
              <a:off x="4977765" y="4603750"/>
              <a:ext cx="2139950" cy="52197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1400" dirty="0">
                  <a:latin typeface="等线" panose="02010600030101010101" pitchFamily="2" charset="-122"/>
                  <a:ea typeface="等线" panose="02010600030101010101" pitchFamily="2" charset="-122"/>
                </a:rPr>
                <a:t>各模块功能、流程、逻辑关系设计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33BCAFC-5A1E-4464-920F-C959CCBC7343}"/>
              </a:ext>
            </a:extLst>
          </p:cNvPr>
          <p:cNvGrpSpPr/>
          <p:nvPr/>
        </p:nvGrpSpPr>
        <p:grpSpPr>
          <a:xfrm>
            <a:off x="2434764" y="10383541"/>
            <a:ext cx="2139950" cy="3349626"/>
            <a:chOff x="8061008" y="1927225"/>
            <a:chExt cx="2139950" cy="3349626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75F82A5-363F-41FB-92A1-2028A3FDD957}"/>
                </a:ext>
              </a:extLst>
            </p:cNvPr>
            <p:cNvSpPr/>
            <p:nvPr/>
          </p:nvSpPr>
          <p:spPr>
            <a:xfrm>
              <a:off x="8061008" y="1928813"/>
              <a:ext cx="2139950" cy="3348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r="14400000" algn="b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0" name="Picture 4" descr="è¯·ç»å½å¹¶éªè¯é®ç®±åæ¥çåå¾">
              <a:extLst>
                <a:ext uri="{FF2B5EF4-FFF2-40B4-BE49-F238E27FC236}">
                  <a16:creationId xmlns:a16="http://schemas.microsoft.com/office/drawing/2014/main" id="{3CCCC11C-87D4-4A8C-AB40-2EC43A3C4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1475" t="21262" r="27856"/>
            <a:stretch>
              <a:fillRect/>
            </a:stretch>
          </p:blipFill>
          <p:spPr>
            <a:xfrm>
              <a:off x="8061008" y="1927225"/>
              <a:ext cx="2139950" cy="21399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1" name="文本框 22">
              <a:extLst>
                <a:ext uri="{FF2B5EF4-FFF2-40B4-BE49-F238E27FC236}">
                  <a16:creationId xmlns:a16="http://schemas.microsoft.com/office/drawing/2014/main" id="{11F8CA7F-8DEE-46C1-BEC9-A29C1A65856E}"/>
                </a:ext>
              </a:extLst>
            </p:cNvPr>
            <p:cNvSpPr txBox="1"/>
            <p:nvPr/>
          </p:nvSpPr>
          <p:spPr>
            <a:xfrm>
              <a:off x="8061008" y="4208463"/>
              <a:ext cx="2139950" cy="36830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各模块</a:t>
              </a:r>
              <a:r>
                <a:rPr lang="en-US" altLang="zh-CN" b="1" dirty="0">
                  <a:latin typeface="等线" panose="02010600030101010101" pitchFamily="2" charset="-122"/>
                  <a:ea typeface="等线" panose="02010600030101010101" pitchFamily="2" charset="-122"/>
                </a:rPr>
                <a:t>UI / UX</a:t>
              </a:r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设计</a:t>
              </a:r>
            </a:p>
          </p:txBody>
        </p:sp>
        <p:sp>
          <p:nvSpPr>
            <p:cNvPr id="32" name="文本框 23">
              <a:extLst>
                <a:ext uri="{FF2B5EF4-FFF2-40B4-BE49-F238E27FC236}">
                  <a16:creationId xmlns:a16="http://schemas.microsoft.com/office/drawing/2014/main" id="{973F18FD-F625-4CBB-862E-5B8A05C0C636}"/>
                </a:ext>
              </a:extLst>
            </p:cNvPr>
            <p:cNvSpPr txBox="1"/>
            <p:nvPr/>
          </p:nvSpPr>
          <p:spPr>
            <a:xfrm>
              <a:off x="8061008" y="4603750"/>
              <a:ext cx="2139950" cy="5238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1400" dirty="0">
                  <a:latin typeface="等线" panose="02010600030101010101" pitchFamily="2" charset="-122"/>
                  <a:ea typeface="等线" panose="02010600030101010101" pitchFamily="2" charset="-122"/>
                </a:rPr>
                <a:t>界面设计总览，过渡动画概念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11111E-6 L 3.54167E-6 -0.36389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1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443 -1.2331 L 0.45443 -0.48842 " pathEditMode="fixed" rAng="0" ptsTypes="AA">
                                      <p:cBhvr>
                                        <p:cTn id="8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2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62 -1.2713 L 0.44362 -0.22616 " pathEditMode="fixed" rAng="0" ptsTypes="AA">
                                      <p:cBhvr>
                                        <p:cTn id="10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24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146 -1.2331 L 0.46146 0.08936 " pathEditMode="fixed" rAng="0" ptsTypes="AA">
                                      <p:cBhvr>
                                        <p:cTn id="12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2"/>
          <p:cNvSpPr txBox="1"/>
          <p:nvPr/>
        </p:nvSpPr>
        <p:spPr>
          <a:xfrm>
            <a:off x="4492625" y="314325"/>
            <a:ext cx="31356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dist"/>
            <a:r>
              <a:rPr lang="zh-CN" altLang="en-US" sz="3600" dirty="0">
                <a:latin typeface="Aa鬼泣" pitchFamily="18" charset="-122"/>
                <a:ea typeface="Aa鬼泣" pitchFamily="18" charset="-122"/>
              </a:rPr>
              <a:t>数据库设计</a:t>
            </a:r>
          </a:p>
        </p:txBody>
      </p:sp>
      <p:sp>
        <p:nvSpPr>
          <p:cNvPr id="11" name="矩形 10"/>
          <p:cNvSpPr/>
          <p:nvPr/>
        </p:nvSpPr>
        <p:spPr>
          <a:xfrm>
            <a:off x="4585336" y="962025"/>
            <a:ext cx="2904490" cy="212725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Aa鬼泣" pitchFamily="18" charset="-122"/>
                <a:cs typeface="+mn-cs"/>
                <a:sym typeface="+mn-ea"/>
              </a:rPr>
              <a:t>DATABASE DESIGN</a:t>
            </a:r>
          </a:p>
        </p:txBody>
      </p:sp>
      <p:sp>
        <p:nvSpPr>
          <p:cNvPr id="16" name="任意多边形: 形状 15"/>
          <p:cNvSpPr/>
          <p:nvPr/>
        </p:nvSpPr>
        <p:spPr>
          <a:xfrm>
            <a:off x="485774" y="1970405"/>
            <a:ext cx="3098800" cy="4027805"/>
          </a:xfrm>
          <a:custGeom>
            <a:avLst/>
            <a:gdLst>
              <a:gd name="connsiteX0" fmla="*/ 35525 w 2503503"/>
              <a:gd name="connsiteY0" fmla="*/ 0 h 3462291"/>
              <a:gd name="connsiteX1" fmla="*/ 641913 w 2503503"/>
              <a:gd name="connsiteY1" fmla="*/ 0 h 3462291"/>
              <a:gd name="connsiteX2" fmla="*/ 634753 w 2503503"/>
              <a:gd name="connsiteY2" fmla="*/ 71021 h 3462291"/>
              <a:gd name="connsiteX3" fmla="*/ 1251751 w 2503503"/>
              <a:gd name="connsiteY3" fmla="*/ 688019 h 3462291"/>
              <a:gd name="connsiteX4" fmla="*/ 1868749 w 2503503"/>
              <a:gd name="connsiteY4" fmla="*/ 71021 h 3462291"/>
              <a:gd name="connsiteX5" fmla="*/ 1861590 w 2503503"/>
              <a:gd name="connsiteY5" fmla="*/ 0 h 3462291"/>
              <a:gd name="connsiteX6" fmla="*/ 2467978 w 2503503"/>
              <a:gd name="connsiteY6" fmla="*/ 0 h 3462291"/>
              <a:gd name="connsiteX7" fmla="*/ 2503503 w 2503503"/>
              <a:gd name="connsiteY7" fmla="*/ 35525 h 3462291"/>
              <a:gd name="connsiteX8" fmla="*/ 2503503 w 2503503"/>
              <a:gd name="connsiteY8" fmla="*/ 3426766 h 3462291"/>
              <a:gd name="connsiteX9" fmla="*/ 2467978 w 2503503"/>
              <a:gd name="connsiteY9" fmla="*/ 3462291 h 3462291"/>
              <a:gd name="connsiteX10" fmla="*/ 35525 w 2503503"/>
              <a:gd name="connsiteY10" fmla="*/ 3462291 h 3462291"/>
              <a:gd name="connsiteX11" fmla="*/ 0 w 2503503"/>
              <a:gd name="connsiteY11" fmla="*/ 3426766 h 3462291"/>
              <a:gd name="connsiteX12" fmla="*/ 0 w 2503503"/>
              <a:gd name="connsiteY12" fmla="*/ 35525 h 3462291"/>
              <a:gd name="connsiteX13" fmla="*/ 35525 w 2503503"/>
              <a:gd name="connsiteY13" fmla="*/ 0 h 346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03503" h="3462291">
                <a:moveTo>
                  <a:pt x="35525" y="0"/>
                </a:moveTo>
                <a:lnTo>
                  <a:pt x="641913" y="0"/>
                </a:lnTo>
                <a:lnTo>
                  <a:pt x="634753" y="71021"/>
                </a:lnTo>
                <a:cubicBezTo>
                  <a:pt x="634753" y="411780"/>
                  <a:pt x="910992" y="688019"/>
                  <a:pt x="1251751" y="688019"/>
                </a:cubicBezTo>
                <a:cubicBezTo>
                  <a:pt x="1592510" y="688019"/>
                  <a:pt x="1868749" y="411780"/>
                  <a:pt x="1868749" y="71021"/>
                </a:cubicBezTo>
                <a:lnTo>
                  <a:pt x="1861590" y="0"/>
                </a:lnTo>
                <a:lnTo>
                  <a:pt x="2467978" y="0"/>
                </a:lnTo>
                <a:cubicBezTo>
                  <a:pt x="2487598" y="0"/>
                  <a:pt x="2503503" y="15905"/>
                  <a:pt x="2503503" y="35525"/>
                </a:cubicBezTo>
                <a:lnTo>
                  <a:pt x="2503503" y="3426766"/>
                </a:lnTo>
                <a:cubicBezTo>
                  <a:pt x="2503503" y="3446386"/>
                  <a:pt x="2487598" y="3462291"/>
                  <a:pt x="2467978" y="3462291"/>
                </a:cubicBezTo>
                <a:lnTo>
                  <a:pt x="35525" y="3462291"/>
                </a:lnTo>
                <a:cubicBezTo>
                  <a:pt x="15905" y="3462291"/>
                  <a:pt x="0" y="3446386"/>
                  <a:pt x="0" y="3426766"/>
                </a:cubicBezTo>
                <a:lnTo>
                  <a:pt x="0" y="35525"/>
                </a:lnTo>
                <a:cubicBezTo>
                  <a:pt x="0" y="15905"/>
                  <a:pt x="15905" y="0"/>
                  <a:pt x="355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50800" dir="5400000" sx="99000" sy="99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484312" y="1510983"/>
            <a:ext cx="1100138" cy="1100138"/>
          </a:xfrm>
          <a:prstGeom prst="ellipse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197" name="文本框 17"/>
          <p:cNvSpPr txBox="1"/>
          <p:nvPr/>
        </p:nvSpPr>
        <p:spPr>
          <a:xfrm>
            <a:off x="1210944" y="2795270"/>
            <a:ext cx="15722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表命名规范</a:t>
            </a:r>
          </a:p>
        </p:txBody>
      </p:sp>
      <p:sp>
        <p:nvSpPr>
          <p:cNvPr id="8198" name="文本框 18"/>
          <p:cNvSpPr txBox="1"/>
          <p:nvPr/>
        </p:nvSpPr>
        <p:spPr>
          <a:xfrm>
            <a:off x="485775" y="3425825"/>
            <a:ext cx="3098800" cy="1599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914400"/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</a:t>
            </a: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全部小写命名，禁止出现大写</a:t>
            </a:r>
          </a:p>
          <a:p>
            <a:pPr defTabSz="914400"/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2.</a:t>
            </a: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表的名称使用名词或动宾短语</a:t>
            </a:r>
          </a:p>
          <a:p>
            <a:pPr defTabSz="914400"/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3.</a:t>
            </a: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用单数形式表示名称</a:t>
            </a:r>
          </a:p>
          <a:p>
            <a:pPr defTabSz="914400"/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914400"/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①</a:t>
            </a: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通用表  示例：all_user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914400"/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914400"/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②</a:t>
            </a: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关联表 示例：live_book_category</a:t>
            </a:r>
          </a:p>
        </p:txBody>
      </p:sp>
      <p:sp>
        <p:nvSpPr>
          <p:cNvPr id="20" name="矩形: 圆角 19"/>
          <p:cNvSpPr/>
          <p:nvPr/>
        </p:nvSpPr>
        <p:spPr>
          <a:xfrm>
            <a:off x="1187449" y="5507990"/>
            <a:ext cx="1668463" cy="373063"/>
          </a:xfrm>
          <a:prstGeom prst="roundRect">
            <a:avLst>
              <a:gd name="adj" fmla="val 50000"/>
            </a:avLst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Table naming</a:t>
            </a:r>
          </a:p>
        </p:txBody>
      </p:sp>
      <p:pic>
        <p:nvPicPr>
          <p:cNvPr id="8200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853883"/>
            <a:ext cx="412750" cy="412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" name="任意多边形: 形状 22"/>
          <p:cNvSpPr/>
          <p:nvPr/>
        </p:nvSpPr>
        <p:spPr>
          <a:xfrm>
            <a:off x="4492625" y="1970405"/>
            <a:ext cx="3135630" cy="4027170"/>
          </a:xfrm>
          <a:custGeom>
            <a:avLst/>
            <a:gdLst>
              <a:gd name="connsiteX0" fmla="*/ 35525 w 2503503"/>
              <a:gd name="connsiteY0" fmla="*/ 0 h 3462291"/>
              <a:gd name="connsiteX1" fmla="*/ 641913 w 2503503"/>
              <a:gd name="connsiteY1" fmla="*/ 0 h 3462291"/>
              <a:gd name="connsiteX2" fmla="*/ 634753 w 2503503"/>
              <a:gd name="connsiteY2" fmla="*/ 71021 h 3462291"/>
              <a:gd name="connsiteX3" fmla="*/ 1251751 w 2503503"/>
              <a:gd name="connsiteY3" fmla="*/ 688019 h 3462291"/>
              <a:gd name="connsiteX4" fmla="*/ 1868749 w 2503503"/>
              <a:gd name="connsiteY4" fmla="*/ 71021 h 3462291"/>
              <a:gd name="connsiteX5" fmla="*/ 1861590 w 2503503"/>
              <a:gd name="connsiteY5" fmla="*/ 0 h 3462291"/>
              <a:gd name="connsiteX6" fmla="*/ 2467978 w 2503503"/>
              <a:gd name="connsiteY6" fmla="*/ 0 h 3462291"/>
              <a:gd name="connsiteX7" fmla="*/ 2503503 w 2503503"/>
              <a:gd name="connsiteY7" fmla="*/ 35525 h 3462291"/>
              <a:gd name="connsiteX8" fmla="*/ 2503503 w 2503503"/>
              <a:gd name="connsiteY8" fmla="*/ 3426766 h 3462291"/>
              <a:gd name="connsiteX9" fmla="*/ 2467978 w 2503503"/>
              <a:gd name="connsiteY9" fmla="*/ 3462291 h 3462291"/>
              <a:gd name="connsiteX10" fmla="*/ 35525 w 2503503"/>
              <a:gd name="connsiteY10" fmla="*/ 3462291 h 3462291"/>
              <a:gd name="connsiteX11" fmla="*/ 0 w 2503503"/>
              <a:gd name="connsiteY11" fmla="*/ 3426766 h 3462291"/>
              <a:gd name="connsiteX12" fmla="*/ 0 w 2503503"/>
              <a:gd name="connsiteY12" fmla="*/ 35525 h 3462291"/>
              <a:gd name="connsiteX13" fmla="*/ 35525 w 2503503"/>
              <a:gd name="connsiteY13" fmla="*/ 0 h 346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03503" h="3462291">
                <a:moveTo>
                  <a:pt x="35525" y="0"/>
                </a:moveTo>
                <a:lnTo>
                  <a:pt x="641913" y="0"/>
                </a:lnTo>
                <a:lnTo>
                  <a:pt x="634753" y="71021"/>
                </a:lnTo>
                <a:cubicBezTo>
                  <a:pt x="634753" y="411780"/>
                  <a:pt x="910992" y="688019"/>
                  <a:pt x="1251751" y="688019"/>
                </a:cubicBezTo>
                <a:cubicBezTo>
                  <a:pt x="1592510" y="688019"/>
                  <a:pt x="1868749" y="411780"/>
                  <a:pt x="1868749" y="71021"/>
                </a:cubicBezTo>
                <a:lnTo>
                  <a:pt x="1861590" y="0"/>
                </a:lnTo>
                <a:lnTo>
                  <a:pt x="2467978" y="0"/>
                </a:lnTo>
                <a:cubicBezTo>
                  <a:pt x="2487598" y="0"/>
                  <a:pt x="2503503" y="15905"/>
                  <a:pt x="2503503" y="35525"/>
                </a:cubicBezTo>
                <a:lnTo>
                  <a:pt x="2503503" y="3426766"/>
                </a:lnTo>
                <a:cubicBezTo>
                  <a:pt x="2503503" y="3446386"/>
                  <a:pt x="2487598" y="3462291"/>
                  <a:pt x="2467978" y="3462291"/>
                </a:cubicBezTo>
                <a:lnTo>
                  <a:pt x="35525" y="3462291"/>
                </a:lnTo>
                <a:cubicBezTo>
                  <a:pt x="15905" y="3462291"/>
                  <a:pt x="0" y="3446386"/>
                  <a:pt x="0" y="3426766"/>
                </a:cubicBezTo>
                <a:lnTo>
                  <a:pt x="0" y="35525"/>
                </a:lnTo>
                <a:cubicBezTo>
                  <a:pt x="0" y="15905"/>
                  <a:pt x="15905" y="0"/>
                  <a:pt x="355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50800" dir="5400000" sx="99000" sy="99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545138" y="1509713"/>
            <a:ext cx="1101725" cy="1100138"/>
          </a:xfrm>
          <a:prstGeom prst="ellipse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203" name="文本框 24"/>
          <p:cNvSpPr txBox="1"/>
          <p:nvPr/>
        </p:nvSpPr>
        <p:spPr>
          <a:xfrm>
            <a:off x="5203190" y="2795270"/>
            <a:ext cx="180403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字段命名规范</a:t>
            </a:r>
          </a:p>
        </p:txBody>
      </p:sp>
      <p:sp>
        <p:nvSpPr>
          <p:cNvPr id="8204" name="文本框 25"/>
          <p:cNvSpPr txBox="1"/>
          <p:nvPr/>
        </p:nvSpPr>
        <p:spPr>
          <a:xfrm>
            <a:off x="4492625" y="3425825"/>
            <a:ext cx="313563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 defTabSz="914400"/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1.全部小写命名，禁止出现大写</a:t>
            </a:r>
          </a:p>
          <a:p>
            <a:pPr algn="l" defTabSz="914400"/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2.字段必须填写描述信息</a:t>
            </a:r>
          </a:p>
          <a:p>
            <a:pPr algn="l" defTabSz="914400"/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3.字段命名使用完整名称，禁止缩写</a:t>
            </a:r>
          </a:p>
          <a:p>
            <a:pPr algn="l" defTabSz="914400"/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4.字段类型规范:</a:t>
            </a:r>
          </a:p>
          <a:p>
            <a:pPr algn="l" defTabSz="914400"/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timestamp、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char</a:t>
            </a: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varchar</a:t>
            </a: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int</a:t>
            </a: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tinyint</a:t>
            </a:r>
          </a:p>
          <a:p>
            <a:pPr algn="l" defTabSz="914400"/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</a:p>
          <a:p>
            <a:pPr defTabSz="914400"/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①名词  示例：user_id   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status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914400"/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②动宾  示例：is_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delete</a:t>
            </a: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is_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locke</a:t>
            </a: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</a:p>
          <a:p>
            <a:pPr algn="l" defTabSz="914400"/>
            <a:endParaRPr lang="en-US" altLang="zh-CN" sz="1400" b="1" dirty="0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5261610" y="5507990"/>
            <a:ext cx="1668463" cy="373063"/>
          </a:xfrm>
          <a:prstGeom prst="roundRect">
            <a:avLst>
              <a:gd name="adj" fmla="val 50000"/>
            </a:avLst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Field naming</a:t>
            </a:r>
          </a:p>
        </p:txBody>
      </p:sp>
      <p:pic>
        <p:nvPicPr>
          <p:cNvPr id="8206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213" y="1852613"/>
            <a:ext cx="409575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" name="任意多边形: 形状 36"/>
          <p:cNvSpPr/>
          <p:nvPr/>
        </p:nvSpPr>
        <p:spPr>
          <a:xfrm>
            <a:off x="8536305" y="1946910"/>
            <a:ext cx="2978785" cy="4050030"/>
          </a:xfrm>
          <a:custGeom>
            <a:avLst/>
            <a:gdLst>
              <a:gd name="connsiteX0" fmla="*/ 35525 w 2503503"/>
              <a:gd name="connsiteY0" fmla="*/ 0 h 3462291"/>
              <a:gd name="connsiteX1" fmla="*/ 641913 w 2503503"/>
              <a:gd name="connsiteY1" fmla="*/ 0 h 3462291"/>
              <a:gd name="connsiteX2" fmla="*/ 634753 w 2503503"/>
              <a:gd name="connsiteY2" fmla="*/ 71021 h 3462291"/>
              <a:gd name="connsiteX3" fmla="*/ 1251751 w 2503503"/>
              <a:gd name="connsiteY3" fmla="*/ 688019 h 3462291"/>
              <a:gd name="connsiteX4" fmla="*/ 1868749 w 2503503"/>
              <a:gd name="connsiteY4" fmla="*/ 71021 h 3462291"/>
              <a:gd name="connsiteX5" fmla="*/ 1861590 w 2503503"/>
              <a:gd name="connsiteY5" fmla="*/ 0 h 3462291"/>
              <a:gd name="connsiteX6" fmla="*/ 2467978 w 2503503"/>
              <a:gd name="connsiteY6" fmla="*/ 0 h 3462291"/>
              <a:gd name="connsiteX7" fmla="*/ 2503503 w 2503503"/>
              <a:gd name="connsiteY7" fmla="*/ 35525 h 3462291"/>
              <a:gd name="connsiteX8" fmla="*/ 2503503 w 2503503"/>
              <a:gd name="connsiteY8" fmla="*/ 3426766 h 3462291"/>
              <a:gd name="connsiteX9" fmla="*/ 2467978 w 2503503"/>
              <a:gd name="connsiteY9" fmla="*/ 3462291 h 3462291"/>
              <a:gd name="connsiteX10" fmla="*/ 35525 w 2503503"/>
              <a:gd name="connsiteY10" fmla="*/ 3462291 h 3462291"/>
              <a:gd name="connsiteX11" fmla="*/ 0 w 2503503"/>
              <a:gd name="connsiteY11" fmla="*/ 3426766 h 3462291"/>
              <a:gd name="connsiteX12" fmla="*/ 0 w 2503503"/>
              <a:gd name="connsiteY12" fmla="*/ 35525 h 3462291"/>
              <a:gd name="connsiteX13" fmla="*/ 35525 w 2503503"/>
              <a:gd name="connsiteY13" fmla="*/ 0 h 346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03503" h="3462291">
                <a:moveTo>
                  <a:pt x="35525" y="0"/>
                </a:moveTo>
                <a:lnTo>
                  <a:pt x="641913" y="0"/>
                </a:lnTo>
                <a:lnTo>
                  <a:pt x="634753" y="71021"/>
                </a:lnTo>
                <a:cubicBezTo>
                  <a:pt x="634753" y="411780"/>
                  <a:pt x="910992" y="688019"/>
                  <a:pt x="1251751" y="688019"/>
                </a:cubicBezTo>
                <a:cubicBezTo>
                  <a:pt x="1592510" y="688019"/>
                  <a:pt x="1868749" y="411780"/>
                  <a:pt x="1868749" y="71021"/>
                </a:cubicBezTo>
                <a:lnTo>
                  <a:pt x="1861590" y="0"/>
                </a:lnTo>
                <a:lnTo>
                  <a:pt x="2467978" y="0"/>
                </a:lnTo>
                <a:cubicBezTo>
                  <a:pt x="2487598" y="0"/>
                  <a:pt x="2503503" y="15905"/>
                  <a:pt x="2503503" y="35525"/>
                </a:cubicBezTo>
                <a:lnTo>
                  <a:pt x="2503503" y="3426766"/>
                </a:lnTo>
                <a:cubicBezTo>
                  <a:pt x="2503503" y="3446386"/>
                  <a:pt x="2487598" y="3462291"/>
                  <a:pt x="2467978" y="3462291"/>
                </a:cubicBezTo>
                <a:lnTo>
                  <a:pt x="35525" y="3462291"/>
                </a:lnTo>
                <a:cubicBezTo>
                  <a:pt x="15905" y="3462291"/>
                  <a:pt x="0" y="3446386"/>
                  <a:pt x="0" y="3426766"/>
                </a:cubicBezTo>
                <a:lnTo>
                  <a:pt x="0" y="35525"/>
                </a:lnTo>
                <a:cubicBezTo>
                  <a:pt x="0" y="15905"/>
                  <a:pt x="15905" y="0"/>
                  <a:pt x="355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50800" dir="5400000" sx="99000" sy="99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532620" y="1509713"/>
            <a:ext cx="1100138" cy="1100138"/>
          </a:xfrm>
          <a:prstGeom prst="ellipse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209" name="文本框 38"/>
          <p:cNvSpPr txBox="1"/>
          <p:nvPr/>
        </p:nvSpPr>
        <p:spPr>
          <a:xfrm>
            <a:off x="9152255" y="2794000"/>
            <a:ext cx="20237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数据内容规范</a:t>
            </a:r>
            <a:endPara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210" name="文本框 39"/>
          <p:cNvSpPr txBox="1"/>
          <p:nvPr/>
        </p:nvSpPr>
        <p:spPr>
          <a:xfrm>
            <a:off x="8536305" y="3425825"/>
            <a:ext cx="297878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 defTabSz="914400"/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1.最好给字段一个默认值</a:t>
            </a:r>
          </a:p>
          <a:p>
            <a:pPr algn="l" defTabSz="914400"/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2.最好不能为null</a:t>
            </a:r>
          </a:p>
          <a:p>
            <a:pPr algn="l" defTabSz="914400"/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3.</a:t>
            </a: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增改时间使用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sql</a:t>
            </a: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当前系统时间</a:t>
            </a:r>
          </a:p>
          <a:p>
            <a:pPr algn="l" defTabSz="914400"/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4.</a:t>
            </a: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关联表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id</a:t>
            </a: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自动递增，通用表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id</a:t>
            </a: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使用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uuid</a:t>
            </a:r>
          </a:p>
          <a:p>
            <a:pPr algn="l" defTabSz="914400"/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5.</a:t>
            </a: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密码加密</a:t>
            </a:r>
          </a:p>
        </p:txBody>
      </p:sp>
      <p:sp>
        <p:nvSpPr>
          <p:cNvPr id="41" name="矩形: 圆角 40"/>
          <p:cNvSpPr/>
          <p:nvPr/>
        </p:nvSpPr>
        <p:spPr>
          <a:xfrm>
            <a:off x="9285605" y="5507990"/>
            <a:ext cx="1670050" cy="373063"/>
          </a:xfrm>
          <a:prstGeom prst="roundRect">
            <a:avLst>
              <a:gd name="adj" fmla="val 50000"/>
            </a:avLst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Data content</a:t>
            </a:r>
          </a:p>
        </p:txBody>
      </p:sp>
      <p:pic>
        <p:nvPicPr>
          <p:cNvPr id="8212" name="图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433" y="1785938"/>
            <a:ext cx="544512" cy="544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矩形: 圆顶角 25">
            <a:extLst>
              <a:ext uri="{FF2B5EF4-FFF2-40B4-BE49-F238E27FC236}">
                <a16:creationId xmlns:a16="http://schemas.microsoft.com/office/drawing/2014/main" id="{867E4E61-7300-4B85-AB7A-BAE2E9C53656}"/>
              </a:ext>
            </a:extLst>
          </p:cNvPr>
          <p:cNvSpPr/>
          <p:nvPr/>
        </p:nvSpPr>
        <p:spPr>
          <a:xfrm>
            <a:off x="485774" y="6363652"/>
            <a:ext cx="3098799" cy="494347"/>
          </a:xfrm>
          <a:prstGeom prst="round2SameRect">
            <a:avLst>
              <a:gd name="adj1" fmla="val 32081"/>
              <a:gd name="adj2" fmla="val 0"/>
            </a:avLst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NEXT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387" y="208938"/>
            <a:ext cx="8092438" cy="644012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-2855595" y="1398270"/>
            <a:ext cx="2855595" cy="19380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最初数据库数据类图，不包括关联表，与开发过程中数据库有所出入，最后以实际为主。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C43690-A4CB-464B-99FA-61F56B4E025E}"/>
              </a:ext>
            </a:extLst>
          </p:cNvPr>
          <p:cNvSpPr/>
          <p:nvPr/>
        </p:nvSpPr>
        <p:spPr>
          <a:xfrm>
            <a:off x="485774" y="0"/>
            <a:ext cx="3098797" cy="961948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 DIAGRAM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E075D18-328E-4F5B-B5FC-64108CC1C4C0}"/>
              </a:ext>
            </a:extLst>
          </p:cNvPr>
          <p:cNvSpPr/>
          <p:nvPr/>
        </p:nvSpPr>
        <p:spPr>
          <a:xfrm>
            <a:off x="485775" y="2117797"/>
            <a:ext cx="3098798" cy="3454328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最初数据库数据类图，不包括关联表，与开发过程中数据库有所出入，最后以实际为主。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07F4E7F-D03E-4DAC-9359-DDC5E862E70A}"/>
              </a:ext>
            </a:extLst>
          </p:cNvPr>
          <p:cNvSpPr/>
          <p:nvPr/>
        </p:nvSpPr>
        <p:spPr>
          <a:xfrm>
            <a:off x="485775" y="1077910"/>
            <a:ext cx="3098798" cy="923925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  图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841B5D-E3E0-43B0-B9A4-56D78E1D0035}"/>
              </a:ext>
            </a:extLst>
          </p:cNvPr>
          <p:cNvSpPr/>
          <p:nvPr/>
        </p:nvSpPr>
        <p:spPr>
          <a:xfrm>
            <a:off x="485775" y="5686425"/>
            <a:ext cx="3098798" cy="1171575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NEXT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▼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/>
          <p:nvPr>
            <p:extLst>
              <p:ext uri="{D42A27DB-BD31-4B8C-83A1-F6EECF244321}">
                <p14:modId xmlns:p14="http://schemas.microsoft.com/office/powerpoint/2010/main" val="2571074581"/>
              </p:ext>
            </p:extLst>
          </p:nvPr>
        </p:nvGraphicFramePr>
        <p:xfrm>
          <a:off x="485774" y="1348738"/>
          <a:ext cx="11125656" cy="501350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08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4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中文表命名</a:t>
                      </a:r>
                      <a:endParaRPr lang="en-US" altLang="zh-CN" sz="18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1" anchor="ctr">
                    <a:solidFill>
                      <a:srgbClr val="2523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真实表名</a:t>
                      </a:r>
                      <a:endParaRPr lang="en-US" altLang="zh-CN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2523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功能说明</a:t>
                      </a:r>
                      <a:endParaRPr lang="en-US" altLang="zh-CN" sz="18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1" anchor="ctr">
                    <a:solidFill>
                      <a:srgbClr val="2523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4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用户表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all_user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保存用户信息</a:t>
                      </a:r>
                      <a:endParaRPr lang="en-US" altLang="zh-CN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0" marT="0" marB="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43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角色表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all_role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保存角色信息</a:t>
                      </a:r>
                      <a:endParaRPr lang="en-US" altLang="zh-CN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43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权限表</a:t>
                      </a: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all_authority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保存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权限信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息</a:t>
                      </a:r>
                      <a:endParaRPr lang="en-US" altLang="zh-CN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43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角色</a:t>
                      </a:r>
                      <a:r>
                        <a:rPr lang="en-US" alt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_</a:t>
                      </a: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权限</a:t>
                      </a:r>
                      <a:r>
                        <a:rPr lang="en-US" alt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</a:t>
                      </a: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联</a:t>
                      </a:r>
                      <a:r>
                        <a:rPr lang="en-US" alt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</a:t>
                      </a: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live_role_authority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建立角色</a:t>
                      </a: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和权限的多对多</a:t>
                      </a:r>
                      <a:r>
                        <a:rPr lang="en-US" alt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对应关系</a:t>
                      </a:r>
                      <a:endParaRPr lang="en-US" altLang="zh-CN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43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图书</a:t>
                      </a:r>
                      <a:r>
                        <a:rPr lang="en-US" alt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</a:t>
                      </a: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all_book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保存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图书</a:t>
                      </a:r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信息</a:t>
                      </a:r>
                      <a:endParaRPr lang="en-US" altLang="zh-CN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43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图书种类表</a:t>
                      </a: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all_book_category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保存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图书种类</a:t>
                      </a:r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</a:t>
                      </a:r>
                      <a:endParaRPr lang="en-US" altLang="zh-CN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1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43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图书</a:t>
                      </a:r>
                      <a:r>
                        <a:rPr lang="en-US" alt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_</a:t>
                      </a: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图书种类关联表</a:t>
                      </a: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live_book_category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建立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图书和种类的多对多</a:t>
                      </a:r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对应关系</a:t>
                      </a:r>
                      <a:endParaRPr lang="en-US" altLang="zh-CN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1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43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阅览室表</a:t>
                      </a: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all_room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保存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阅览室信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息</a:t>
                      </a:r>
                      <a:endParaRPr lang="en-US" altLang="zh-CN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1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913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书架表</a:t>
                      </a: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all_shelf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保存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书架</a:t>
                      </a:r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</a:t>
                      </a:r>
                      <a:endParaRPr lang="en-US" altLang="zh-CN" sz="1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1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43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书架层表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all_level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保存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书架层</a:t>
                      </a:r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信息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，层为最小单位</a:t>
                      </a:r>
                    </a:p>
                  </a:txBody>
                  <a:tcPr marL="0" marR="0" marT="0" marB="1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5A8629DA-6A91-4002-8804-04FF0FA127F7}"/>
              </a:ext>
            </a:extLst>
          </p:cNvPr>
          <p:cNvSpPr/>
          <p:nvPr/>
        </p:nvSpPr>
        <p:spPr>
          <a:xfrm>
            <a:off x="485774" y="962025"/>
            <a:ext cx="3098797" cy="212725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Aa鬼泣" pitchFamily="18" charset="-122"/>
                <a:cs typeface="+mn-cs"/>
                <a:sym typeface="+mn-ea"/>
              </a:rPr>
              <a:t>DATABASE DESIGN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12F06A-F83F-40BF-99DC-7AD23DADD7EF}"/>
              </a:ext>
            </a:extLst>
          </p:cNvPr>
          <p:cNvSpPr/>
          <p:nvPr/>
        </p:nvSpPr>
        <p:spPr>
          <a:xfrm>
            <a:off x="485775" y="-2583"/>
            <a:ext cx="3098798" cy="821733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latin typeface="Aa鬼泣" pitchFamily="18" charset="-122"/>
                <a:ea typeface="Aa鬼泣" pitchFamily="18" charset="-122"/>
              </a:rPr>
              <a:t>数据库设计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A9932DC-4DC2-4506-9E5F-B66DDE05CE42}"/>
              </a:ext>
            </a:extLst>
          </p:cNvPr>
          <p:cNvSpPr/>
          <p:nvPr/>
        </p:nvSpPr>
        <p:spPr>
          <a:xfrm>
            <a:off x="485773" y="6536235"/>
            <a:ext cx="3098798" cy="821733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Aa鬼泣" pitchFamily="18" charset="-122"/>
              <a:ea typeface="Aa鬼泣" pitchFamily="18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/>
          <p:nvPr>
            <p:extLst>
              <p:ext uri="{D42A27DB-BD31-4B8C-83A1-F6EECF244321}">
                <p14:modId xmlns:p14="http://schemas.microsoft.com/office/powerpoint/2010/main" val="1295301234"/>
              </p:ext>
            </p:extLst>
          </p:nvPr>
        </p:nvGraphicFramePr>
        <p:xfrm>
          <a:off x="485771" y="1315042"/>
          <a:ext cx="11152230" cy="30387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17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7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7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65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3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中文表命名</a:t>
                      </a:r>
                      <a:endParaRPr lang="en-US" altLang="zh-CN" sz="23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1" anchor="ctr">
                    <a:solidFill>
                      <a:srgbClr val="2523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3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真实表名</a:t>
                      </a:r>
                      <a:endParaRPr lang="en-US" altLang="zh-CN" sz="23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9165" marR="119165" marT="59582" marB="59582">
                    <a:solidFill>
                      <a:srgbClr val="2523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3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功能说明</a:t>
                      </a:r>
                      <a:endParaRPr lang="en-US" altLang="zh-CN" sz="23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1" anchor="ctr">
                    <a:solidFill>
                      <a:srgbClr val="2523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5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借阅记录表</a:t>
                      </a: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3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all_borrow_record</a:t>
                      </a:r>
                      <a:endParaRPr lang="en-US" altLang="zh-CN" sz="2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9165" marR="119165" marT="59582" marB="59582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3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保存</a:t>
                      </a:r>
                      <a:r>
                        <a:rPr lang="zh-CN" altLang="en-US" sz="23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借阅记录</a:t>
                      </a:r>
                      <a:r>
                        <a:rPr lang="en-US" altLang="zh-CN" sz="23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</a:t>
                      </a:r>
                      <a:endParaRPr lang="en-US" altLang="zh-CN" sz="23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478" marR="0" marT="0" marB="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65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罚单表</a:t>
                      </a: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3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all_ticket</a:t>
                      </a:r>
                      <a:endParaRPr lang="en-US" altLang="zh-CN" sz="2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9165" marR="119165" marT="59582" marB="59582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3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保存</a:t>
                      </a:r>
                      <a:r>
                        <a:rPr lang="zh-CN" altLang="en-US" sz="23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罚单</a:t>
                      </a:r>
                      <a:r>
                        <a:rPr lang="en-US" altLang="zh-CN" sz="23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</a:t>
                      </a:r>
                      <a:endParaRPr lang="en-US" altLang="zh-CN" sz="23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963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3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收藏表</a:t>
                      </a: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3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all_collection</a:t>
                      </a:r>
                      <a:endParaRPr lang="en-US" altLang="zh-CN" sz="2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9165" marR="119165" marT="59582" marB="59582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3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保存</a:t>
                      </a:r>
                      <a:r>
                        <a:rPr lang="zh-CN" altLang="en-US" sz="23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收藏信</a:t>
                      </a:r>
                      <a:r>
                        <a:rPr lang="en-US" altLang="zh-CN" sz="23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息</a:t>
                      </a:r>
                      <a:endParaRPr lang="en-US" altLang="zh-CN" sz="23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5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3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资讯论坛言论</a:t>
                      </a:r>
                      <a:r>
                        <a:rPr lang="en-US" altLang="zh-CN" sz="23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</a:t>
                      </a: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3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all_pub</a:t>
                      </a:r>
                      <a:endParaRPr lang="en-US" altLang="zh-CN" sz="2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9165" marR="119165" marT="59582" marB="59582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23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保存</a:t>
                      </a:r>
                      <a:r>
                        <a:rPr lang="zh-CN" altLang="en-US" sz="2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资讯论坛言论</a:t>
                      </a:r>
                      <a:r>
                        <a:rPr lang="en-US" altLang="zh-CN" sz="23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信息</a:t>
                      </a:r>
                      <a:endParaRPr lang="en-US" altLang="zh-CN" sz="23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5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3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评论表</a:t>
                      </a: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3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all_comment</a:t>
                      </a:r>
                    </a:p>
                  </a:txBody>
                  <a:tcPr marL="119165" marR="119165" marT="59582" marB="59582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3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保存</a:t>
                      </a:r>
                      <a:r>
                        <a:rPr lang="zh-CN" altLang="en-US" sz="2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书评及论坛评论</a:t>
                      </a:r>
                      <a:r>
                        <a:rPr lang="en-US" altLang="zh-CN" sz="23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</a:t>
                      </a:r>
                      <a:endParaRPr lang="en-US" altLang="zh-CN" sz="23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EF47C9BD-9150-4BE5-BC0B-EC9AA2BBE8FD}"/>
              </a:ext>
            </a:extLst>
          </p:cNvPr>
          <p:cNvSpPr/>
          <p:nvPr/>
        </p:nvSpPr>
        <p:spPr>
          <a:xfrm>
            <a:off x="485772" y="962025"/>
            <a:ext cx="3098797" cy="212725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Aa鬼泣" pitchFamily="18" charset="-122"/>
                <a:cs typeface="+mn-cs"/>
                <a:sym typeface="+mn-ea"/>
              </a:rPr>
              <a:t>DATABASE DESIGN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E6A87C0-9C77-4EE7-8A0F-8B790EDC0956}"/>
              </a:ext>
            </a:extLst>
          </p:cNvPr>
          <p:cNvSpPr/>
          <p:nvPr/>
        </p:nvSpPr>
        <p:spPr>
          <a:xfrm>
            <a:off x="485773" y="0"/>
            <a:ext cx="3098798" cy="821733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atin typeface="Aa鬼泣" pitchFamily="18" charset="-122"/>
                <a:ea typeface="Aa鬼泣" pitchFamily="18" charset="-122"/>
              </a:rPr>
              <a:t>数据库设计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0C0B62-6F7C-40A2-AB70-6D9F64A87E85}"/>
              </a:ext>
            </a:extLst>
          </p:cNvPr>
          <p:cNvSpPr/>
          <p:nvPr/>
        </p:nvSpPr>
        <p:spPr>
          <a:xfrm>
            <a:off x="485771" y="4512929"/>
            <a:ext cx="3098798" cy="465472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next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F2DEDB3-F551-4F93-97FE-BB153545D339}"/>
              </a:ext>
            </a:extLst>
          </p:cNvPr>
          <p:cNvSpPr/>
          <p:nvPr/>
        </p:nvSpPr>
        <p:spPr>
          <a:xfrm>
            <a:off x="485771" y="5075091"/>
            <a:ext cx="3098798" cy="1782909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atin typeface="Aa鬼泣" pitchFamily="18" charset="-122"/>
                <a:ea typeface="Aa鬼泣" pitchFamily="18" charset="-122"/>
              </a:rPr>
              <a:t>模块功能逻辑及</a:t>
            </a:r>
            <a:r>
              <a:rPr lang="en-US" altLang="zh-CN" dirty="0">
                <a:latin typeface="Aa鬼泣" pitchFamily="18" charset="-122"/>
                <a:ea typeface="Aa鬼泣" pitchFamily="18" charset="-122"/>
              </a:rPr>
              <a:t>UI</a:t>
            </a:r>
          </a:p>
          <a:p>
            <a:pPr algn="ctr"/>
            <a:endParaRPr lang="en-US" altLang="zh-CN" dirty="0">
              <a:latin typeface="Aa鬼泣" pitchFamily="18" charset="-122"/>
              <a:ea typeface="Aa鬼泣" pitchFamily="18" charset="-122"/>
            </a:endParaRPr>
          </a:p>
          <a:p>
            <a:pPr algn="ctr"/>
            <a:r>
              <a:rPr lang="en-US" altLang="zh-CN" dirty="0">
                <a:latin typeface="Aa鬼泣" pitchFamily="18" charset="-122"/>
                <a:ea typeface="Aa鬼泣" pitchFamily="18" charset="-122"/>
              </a:rPr>
              <a:t>▼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85773" y="936625"/>
            <a:ext cx="3098798" cy="212725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Aa鬼泣" pitchFamily="18" charset="-122"/>
                <a:cs typeface="+mn-cs"/>
                <a:sym typeface="+mn-ea"/>
              </a:rPr>
              <a:t>MOUDLES &amp; UI/UX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D273BAD-6B52-4BCC-9D56-DAB442B6B05E}"/>
              </a:ext>
            </a:extLst>
          </p:cNvPr>
          <p:cNvGrpSpPr/>
          <p:nvPr/>
        </p:nvGrpSpPr>
        <p:grpSpPr>
          <a:xfrm>
            <a:off x="485773" y="1264242"/>
            <a:ext cx="3098797" cy="4850951"/>
            <a:chOff x="3352165" y="1926908"/>
            <a:chExt cx="2139950" cy="3349943"/>
          </a:xfrm>
        </p:grpSpPr>
        <p:sp>
          <p:nvSpPr>
            <p:cNvPr id="4" name="矩形 3"/>
            <p:cNvSpPr/>
            <p:nvPr/>
          </p:nvSpPr>
          <p:spPr>
            <a:xfrm>
              <a:off x="3352165" y="1928813"/>
              <a:ext cx="2139950" cy="3348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r="14400000" algn="b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7" name="图片 13"/>
            <p:cNvPicPr>
              <a:picLocks noChangeAspect="1"/>
            </p:cNvPicPr>
            <p:nvPr/>
          </p:nvPicPr>
          <p:blipFill>
            <a:blip r:embed="rId2"/>
            <a:srcRect t="35448" b="43448"/>
            <a:stretch>
              <a:fillRect/>
            </a:stretch>
          </p:blipFill>
          <p:spPr>
            <a:xfrm>
              <a:off x="3352165" y="1926908"/>
              <a:ext cx="2139950" cy="21399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" name="文本框 15"/>
            <p:cNvSpPr txBox="1"/>
            <p:nvPr/>
          </p:nvSpPr>
          <p:spPr>
            <a:xfrm>
              <a:off x="3352165" y="4208463"/>
              <a:ext cx="2139950" cy="36830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各功能逻辑设计</a:t>
              </a:r>
            </a:p>
          </p:txBody>
        </p:sp>
        <p:sp>
          <p:nvSpPr>
            <p:cNvPr id="10" name="文本框 16"/>
            <p:cNvSpPr txBox="1"/>
            <p:nvPr/>
          </p:nvSpPr>
          <p:spPr>
            <a:xfrm>
              <a:off x="3352165" y="4603750"/>
              <a:ext cx="2139950" cy="52197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1400" dirty="0">
                  <a:latin typeface="等线" panose="02010600030101010101" pitchFamily="2" charset="-122"/>
                  <a:ea typeface="等线" panose="02010600030101010101" pitchFamily="2" charset="-122"/>
                </a:rPr>
                <a:t>各模块功能、流程、逻辑关系设计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4747490-EE8D-4DB6-A19B-84984731B4A7}"/>
              </a:ext>
            </a:extLst>
          </p:cNvPr>
          <p:cNvGrpSpPr/>
          <p:nvPr/>
        </p:nvGrpSpPr>
        <p:grpSpPr>
          <a:xfrm>
            <a:off x="3750266" y="1264241"/>
            <a:ext cx="3098796" cy="4850491"/>
            <a:chOff x="6435408" y="1927225"/>
            <a:chExt cx="2139950" cy="3349626"/>
          </a:xfrm>
        </p:grpSpPr>
        <p:sp>
          <p:nvSpPr>
            <p:cNvPr id="6" name="矩形 5"/>
            <p:cNvSpPr/>
            <p:nvPr/>
          </p:nvSpPr>
          <p:spPr>
            <a:xfrm>
              <a:off x="6435408" y="1928813"/>
              <a:ext cx="2139950" cy="3348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r="14400000" algn="b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2" name="Picture 4" descr="è¯·ç»å½å¹¶éªè¯é®ç®±åæ¥çåå¾"/>
            <p:cNvPicPr>
              <a:picLocks noChangeAspect="1"/>
            </p:cNvPicPr>
            <p:nvPr/>
          </p:nvPicPr>
          <p:blipFill>
            <a:blip r:embed="rId3"/>
            <a:srcRect l="11475" t="21262" r="27856"/>
            <a:stretch>
              <a:fillRect/>
            </a:stretch>
          </p:blipFill>
          <p:spPr>
            <a:xfrm>
              <a:off x="6435408" y="1927225"/>
              <a:ext cx="2139950" cy="21399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" name="文本框 22"/>
            <p:cNvSpPr txBox="1"/>
            <p:nvPr/>
          </p:nvSpPr>
          <p:spPr>
            <a:xfrm>
              <a:off x="6435408" y="4208463"/>
              <a:ext cx="2139950" cy="36830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各模块</a:t>
              </a:r>
              <a:r>
                <a:rPr lang="en-US" altLang="zh-CN" b="1" dirty="0">
                  <a:latin typeface="等线" panose="02010600030101010101" pitchFamily="2" charset="-122"/>
                  <a:ea typeface="等线" panose="02010600030101010101" pitchFamily="2" charset="-122"/>
                </a:rPr>
                <a:t>UI / UX</a:t>
              </a:r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设计</a:t>
              </a:r>
            </a:p>
          </p:txBody>
        </p:sp>
        <p:sp>
          <p:nvSpPr>
            <p:cNvPr id="14" name="文本框 23"/>
            <p:cNvSpPr txBox="1"/>
            <p:nvPr/>
          </p:nvSpPr>
          <p:spPr>
            <a:xfrm>
              <a:off x="6435408" y="4603750"/>
              <a:ext cx="2139950" cy="5238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1400" dirty="0">
                  <a:latin typeface="等线" panose="02010600030101010101" pitchFamily="2" charset="-122"/>
                  <a:ea typeface="等线" panose="02010600030101010101" pitchFamily="2" charset="-122"/>
                </a:rPr>
                <a:t>界面设计总览，过渡动画概念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7F39A056-B329-4644-9C0F-4BE2EE7C715A}"/>
              </a:ext>
            </a:extLst>
          </p:cNvPr>
          <p:cNvSpPr/>
          <p:nvPr/>
        </p:nvSpPr>
        <p:spPr>
          <a:xfrm>
            <a:off x="485773" y="0"/>
            <a:ext cx="3098798" cy="821733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latin typeface="Aa鬼泣" pitchFamily="18" charset="-122"/>
                <a:ea typeface="Aa鬼泣" pitchFamily="18" charset="-122"/>
              </a:rPr>
              <a:t>模块功能逻辑及</a:t>
            </a:r>
            <a:r>
              <a:rPr lang="en-US" altLang="zh-CN" sz="2400" dirty="0">
                <a:latin typeface="Aa鬼泣" pitchFamily="18" charset="-122"/>
                <a:ea typeface="Aa鬼泣" pitchFamily="18" charset="-122"/>
              </a:rPr>
              <a:t>UI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D6DD4B-F03A-47BD-972B-C922C6323A2D}"/>
              </a:ext>
            </a:extLst>
          </p:cNvPr>
          <p:cNvSpPr/>
          <p:nvPr/>
        </p:nvSpPr>
        <p:spPr>
          <a:xfrm>
            <a:off x="7257143" y="1264241"/>
            <a:ext cx="4934857" cy="4848191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  ▶</a:t>
            </a:r>
            <a:endParaRPr lang="zh-CN" altLang="en-US" sz="1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首页-图书-content-1"/>
          <p:cNvPicPr>
            <a:picLocks noChangeAspect="1"/>
          </p:cNvPicPr>
          <p:nvPr/>
        </p:nvPicPr>
        <p:blipFill>
          <a:blip r:embed="rId2"/>
          <a:srcRect b="19437"/>
          <a:stretch>
            <a:fillRect/>
          </a:stretch>
        </p:blipFill>
        <p:spPr>
          <a:xfrm>
            <a:off x="6242898" y="3021491"/>
            <a:ext cx="2155181" cy="308783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21" name="首页-图书-标题栏"/>
          <p:cNvPicPr>
            <a:picLocks noChangeAspect="1"/>
          </p:cNvPicPr>
          <p:nvPr/>
        </p:nvPicPr>
        <p:blipFill>
          <a:blip r:embed="rId3"/>
          <a:srcRect t="3999" b="87111"/>
          <a:stretch>
            <a:fillRect/>
          </a:stretch>
        </p:blipFill>
        <p:spPr>
          <a:xfrm>
            <a:off x="6244372" y="1554664"/>
            <a:ext cx="2150679" cy="340926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4822" name="welcome-page"/>
          <p:cNvGrpSpPr/>
          <p:nvPr/>
        </p:nvGrpSpPr>
        <p:grpSpPr>
          <a:xfrm>
            <a:off x="6242824" y="1567582"/>
            <a:ext cx="2152175" cy="4439518"/>
            <a:chOff x="5203112" y="1136556"/>
            <a:chExt cx="2274456" cy="4692998"/>
          </a:xfrm>
        </p:grpSpPr>
        <p:sp>
          <p:nvSpPr>
            <p:cNvPr id="22" name="welcome-page-bg"/>
            <p:cNvSpPr/>
            <p:nvPr/>
          </p:nvSpPr>
          <p:spPr>
            <a:xfrm>
              <a:off x="5203112" y="1136556"/>
              <a:ext cx="2274456" cy="469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4824" name="icon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4025" y="1743424"/>
              <a:ext cx="1992630" cy="19926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4825" name="icon-words"/>
            <p:cNvSpPr txBox="1"/>
            <p:nvPr/>
          </p:nvSpPr>
          <p:spPr>
            <a:xfrm>
              <a:off x="5684381" y="3318729"/>
              <a:ext cx="1309014" cy="2308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 defTabSz="914400"/>
              <a:r>
                <a:rPr lang="zh-CN" altLang="en-US" sz="900" dirty="0">
                  <a:solidFill>
                    <a:srgbClr val="7F7F7F"/>
                  </a:solidFill>
                  <a:latin typeface="Aa鬼泣" pitchFamily="18" charset="-122"/>
                  <a:ea typeface="Aa鬼泣" pitchFamily="18" charset="-122"/>
                </a:rPr>
                <a:t>图书借阅系统</a:t>
              </a:r>
            </a:p>
          </p:txBody>
        </p:sp>
        <p:sp>
          <p:nvSpPr>
            <p:cNvPr id="28" name="button"/>
            <p:cNvSpPr/>
            <p:nvPr/>
          </p:nvSpPr>
          <p:spPr>
            <a:xfrm>
              <a:off x="5908290" y="5191967"/>
              <a:ext cx="861196" cy="323010"/>
            </a:xfrm>
            <a:prstGeom prst="roundRect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立即进入</a:t>
              </a:r>
            </a:p>
          </p:txBody>
        </p:sp>
      </p:grpSp>
      <p:pic>
        <p:nvPicPr>
          <p:cNvPr id="34828" name="iphon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69382"/>
            <a:ext cx="2440534" cy="483300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36" name="Title"/>
          <p:cNvSpPr txBox="1"/>
          <p:nvPr/>
        </p:nvSpPr>
        <p:spPr>
          <a:xfrm>
            <a:off x="9117013" y="2972391"/>
            <a:ext cx="2492375" cy="6762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3800" dirty="0">
                <a:solidFill>
                  <a:schemeClr val="bg1"/>
                </a:solidFill>
                <a:latin typeface="等线" panose="02010600030101010101" pitchFamily="2" charset="-122"/>
                <a:ea typeface="Aa鬼泣" pitchFamily="18" charset="-122"/>
              </a:rPr>
              <a:t>UI  /  UX</a:t>
            </a:r>
            <a:endParaRPr lang="zh-CN" altLang="en-US" sz="3800" dirty="0">
              <a:solidFill>
                <a:schemeClr val="bg1"/>
              </a:solidFill>
              <a:latin typeface="等线" panose="02010600030101010101" pitchFamily="2" charset="-122"/>
              <a:ea typeface="Aa鬼泣" pitchFamily="18" charset="-122"/>
            </a:endParaRPr>
          </a:p>
        </p:txBody>
      </p:sp>
      <p:sp>
        <p:nvSpPr>
          <p:cNvPr id="34838" name="文本框 2"/>
          <p:cNvSpPr txBox="1"/>
          <p:nvPr/>
        </p:nvSpPr>
        <p:spPr>
          <a:xfrm>
            <a:off x="9507538" y="4170954"/>
            <a:ext cx="1709737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 </a:t>
            </a:r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启动页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D861945-D919-4E62-95FC-423635038A33}"/>
              </a:ext>
            </a:extLst>
          </p:cNvPr>
          <p:cNvSpPr/>
          <p:nvPr/>
        </p:nvSpPr>
        <p:spPr>
          <a:xfrm>
            <a:off x="0" y="1264241"/>
            <a:ext cx="4934857" cy="4848191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ea typeface="Aa鬼泣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98DF506-B583-4431-9E51-CCA776A6217E}"/>
              </a:ext>
            </a:extLst>
          </p:cNvPr>
          <p:cNvGrpSpPr/>
          <p:nvPr/>
        </p:nvGrpSpPr>
        <p:grpSpPr>
          <a:xfrm>
            <a:off x="-3080" y="3035079"/>
            <a:ext cx="4934857" cy="1227174"/>
            <a:chOff x="-1" y="2423886"/>
            <a:chExt cx="4934857" cy="1227174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C4BBAB4-0A85-4F76-929B-781811149095}"/>
                </a:ext>
              </a:extLst>
            </p:cNvPr>
            <p:cNvSpPr txBox="1"/>
            <p:nvPr/>
          </p:nvSpPr>
          <p:spPr>
            <a:xfrm>
              <a:off x="-1" y="2423886"/>
              <a:ext cx="49348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   /   UX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E38269C-56AD-4BF1-95AE-658AB086884C}"/>
                </a:ext>
              </a:extLst>
            </p:cNvPr>
            <p:cNvSpPr/>
            <p:nvPr/>
          </p:nvSpPr>
          <p:spPr>
            <a:xfrm>
              <a:off x="1477279" y="3019790"/>
              <a:ext cx="1980296" cy="2619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5232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USER INTERFACE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5232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9496B60-5593-4FDD-8126-C234845B8CCD}"/>
                </a:ext>
              </a:extLst>
            </p:cNvPr>
            <p:cNvSpPr txBox="1"/>
            <p:nvPr/>
          </p:nvSpPr>
          <p:spPr>
            <a:xfrm>
              <a:off x="1477279" y="3281728"/>
              <a:ext cx="1980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启动页面概览</a:t>
              </a: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B9700DF9-9587-4977-8E26-C3C45EFB8FD6}"/>
              </a:ext>
            </a:extLst>
          </p:cNvPr>
          <p:cNvSpPr/>
          <p:nvPr/>
        </p:nvSpPr>
        <p:spPr>
          <a:xfrm>
            <a:off x="9697677" y="1264241"/>
            <a:ext cx="2494323" cy="4848191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   ▶</a:t>
            </a: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    录    模    块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1" descr="活动图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299" y="1264241"/>
            <a:ext cx="7280275" cy="5457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5D7D518-5EA1-4366-A22E-789BDFBDA6CE}"/>
              </a:ext>
            </a:extLst>
          </p:cNvPr>
          <p:cNvSpPr/>
          <p:nvPr/>
        </p:nvSpPr>
        <p:spPr>
          <a:xfrm>
            <a:off x="1" y="1264241"/>
            <a:ext cx="2844800" cy="4848191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  录  模  块</a:t>
            </a:r>
            <a:endParaRPr lang="en-US" altLang="zh-CN" sz="2000" b="1" dirty="0">
              <a:latin typeface="微软雅黑" panose="020B0503020204020204" pitchFamily="34" charset="-122"/>
              <a:ea typeface="Aa鬼泣" pitchFamily="18" charset="-122"/>
            </a:endParaRPr>
          </a:p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Aa鬼泣" pitchFamily="18" charset="-122"/>
              </a:rPr>
              <a:t>活 动 图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A46EED6-C1A9-4818-BF18-BD38DD542C0D}"/>
              </a:ext>
            </a:extLst>
          </p:cNvPr>
          <p:cNvSpPr/>
          <p:nvPr/>
        </p:nvSpPr>
        <p:spPr>
          <a:xfrm>
            <a:off x="10694875" y="1264241"/>
            <a:ext cx="1497125" cy="4848191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</a:t>
            </a:r>
          </a:p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(UI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/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▶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629</Words>
  <Application>Microsoft Office PowerPoint</Application>
  <PresentationFormat>宽屏</PresentationFormat>
  <Paragraphs>208</Paragraphs>
  <Slides>18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Aa鬼泣</vt:lpstr>
      <vt:lpstr>等线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</dc:creator>
  <cp:lastModifiedBy>Juice kony</cp:lastModifiedBy>
  <cp:revision>29</cp:revision>
  <dcterms:created xsi:type="dcterms:W3CDTF">2018-12-03T12:58:52Z</dcterms:created>
  <dcterms:modified xsi:type="dcterms:W3CDTF">2018-12-03T18:54:12Z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